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embeddedFontLst>
    <p:embeddedFont>
      <p:font typeface="Helvetica Neue"/>
      <p:regular r:id="rId82"/>
      <p:bold r:id="rId83"/>
      <p:italic r:id="rId84"/>
      <p:boldItalic r:id="rId85"/>
    </p:embeddedFont>
    <p:embeddedFont>
      <p:font typeface="Helvetica Neue Light"/>
      <p:regular r:id="rId86"/>
      <p:bold r:id="rId87"/>
      <p:italic r:id="rId88"/>
      <p:boldItalic r:id="rId89"/>
    </p:embeddedFont>
    <p:embeddedFont>
      <p:font typeface="DM Sans"/>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DE6A10-0C0D-43DE-AD92-6B0812000F1E}">
  <a:tblStyle styleId="{E9DE6A10-0C0D-43DE-AD92-6B0812000F1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32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6.xml"/><Relationship Id="rId86" Type="http://schemas.openxmlformats.org/officeDocument/2006/relationships/font" Target="fonts/HelveticaNeueLight-regular.fntdata"/><Relationship Id="rId41" Type="http://schemas.openxmlformats.org/officeDocument/2006/relationships/slide" Target="slides/slide35.xml"/><Relationship Id="rId85" Type="http://schemas.openxmlformats.org/officeDocument/2006/relationships/font" Target="fonts/HelveticaNeue-boldItalic.fntdata"/><Relationship Id="rId44" Type="http://schemas.openxmlformats.org/officeDocument/2006/relationships/slide" Target="slides/slide38.xml"/><Relationship Id="rId88" Type="http://schemas.openxmlformats.org/officeDocument/2006/relationships/font" Target="fonts/HelveticaNeueLight-italic.fntdata"/><Relationship Id="rId43" Type="http://schemas.openxmlformats.org/officeDocument/2006/relationships/slide" Target="slides/slide37.xml"/><Relationship Id="rId87" Type="http://schemas.openxmlformats.org/officeDocument/2006/relationships/font" Target="fonts/HelveticaNeueLight-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Light-boldItalic.fntdata"/><Relationship Id="rId80" Type="http://schemas.openxmlformats.org/officeDocument/2006/relationships/slide" Target="slides/slide74.xml"/><Relationship Id="rId82" Type="http://schemas.openxmlformats.org/officeDocument/2006/relationships/font" Target="fonts/HelveticaNeue-regular.fntdata"/><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DMSans-bold.fntdata"/><Relationship Id="rId90" Type="http://schemas.openxmlformats.org/officeDocument/2006/relationships/font" Target="fonts/DMSans-regular.fntdata"/><Relationship Id="rId93" Type="http://schemas.openxmlformats.org/officeDocument/2006/relationships/font" Target="fonts/DMSans-boldItalic.fntdata"/><Relationship Id="rId92" Type="http://schemas.openxmlformats.org/officeDocument/2006/relationships/font" Target="fonts/DMSans-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to/mr_destructive/django-postgresql-deployment-on-railway-app-d54"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1FdAcguwpMRvwIgfm5Rn5Y1ZAwmvL-oy#scrollTo=73a8Q4XrtqVq"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ahoot.it/" TargetMode="External"/><Relationship Id="rId3" Type="http://schemas.openxmlformats.org/officeDocument/2006/relationships/hyperlink" Target="https://kahoot.it/"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113c9d1b815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113c9d1b815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3a8ed7a4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3a8ed7a4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Para profes/tutores</a:t>
            </a:r>
            <a:r>
              <a:rPr lang="es">
                <a:solidFill>
                  <a:schemeClr val="dk1"/>
                </a:solidFill>
                <a:latin typeface="DM Sans"/>
                <a:ea typeface="DM Sans"/>
                <a:cs typeface="DM Sans"/>
                <a:sym typeface="DM Sans"/>
              </a:rPr>
              <a:t>: Buscamos que esto sea un repaso breve donde solo se nombren los temas más relevantes de cada video, para que siempre el foco de la clase esté puesto en la práctica. A medida que vayan desarrollando los ejercicios, pueden retomar contenido del video para darle marco teórico.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19a1cab3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19a1cab3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Para profes/tutores</a:t>
            </a:r>
            <a:r>
              <a:rPr lang="es">
                <a:solidFill>
                  <a:schemeClr val="dk1"/>
                </a:solidFill>
                <a:latin typeface="DM Sans"/>
                <a:ea typeface="DM Sans"/>
                <a:cs typeface="DM Sans"/>
                <a:sym typeface="DM Sans"/>
              </a:rPr>
              <a:t>: Buscamos que esto sea un repaso breve donde solo se nombren los temas más relevantes de cada video, para que siempre el foco de la clase esté puesto en la práctica. A medida que vayan desarrollando los ejercicios, pueden retomar contenido del video para darle marco teórico.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b561f10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b561f10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19a1cab3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19a1cab3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EA90FF"/>
                </a:highlight>
                <a:latin typeface="DM Sans"/>
                <a:ea typeface="DM Sans"/>
                <a:cs typeface="DM Sans"/>
                <a:sym typeface="DM Sans"/>
              </a:rPr>
              <a:t>(Probar si se puede hacer con Kahoot y de lo contrario que hagan preguntas activando micrófono o por chat).</a:t>
            </a:r>
            <a:endParaRPr>
              <a:highlight>
                <a:srgbClr val="EA90FF"/>
              </a:highlight>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19a1cab3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19a1cab3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(OPCIÓN DASH)</a:t>
            </a:r>
            <a:endParaRPr>
              <a:highlight>
                <a:srgbClr val="DEFC52"/>
              </a:highlight>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19a1cab3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19a1cab3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9DF4E2"/>
              </a:buClr>
              <a:buSzPts val="1000"/>
              <a:buFont typeface="DM Sans"/>
              <a:buChar char="✓"/>
            </a:pPr>
            <a:r>
              <a:t/>
            </a:r>
            <a:endParaRPr sz="1000">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3b800cc3bd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3b800cc3bd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786299dc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786299dc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Profe/tutor</a:t>
            </a:r>
            <a:r>
              <a:rPr lang="es">
                <a:solidFill>
                  <a:schemeClr val="dk1"/>
                </a:solidFill>
                <a:latin typeface="DM Sans"/>
                <a:ea typeface="DM Sans"/>
                <a:cs typeface="DM Sans"/>
                <a:sym typeface="DM Sans"/>
              </a:rPr>
              <a:t>: La duración que se sugiere para que los</a:t>
            </a:r>
            <a:r>
              <a:rPr b="1" lang="es">
                <a:solidFill>
                  <a:schemeClr val="dk1"/>
                </a:solidFill>
                <a:latin typeface="DM Sans"/>
                <a:ea typeface="DM Sans"/>
                <a:cs typeface="DM Sans"/>
                <a:sym typeface="DM Sans"/>
              </a:rPr>
              <a:t> estudiantes realicen la actividad</a:t>
            </a:r>
            <a:r>
              <a:rPr lang="es">
                <a:solidFill>
                  <a:schemeClr val="dk1"/>
                </a:solidFill>
                <a:latin typeface="DM Sans"/>
                <a:ea typeface="DM Sans"/>
                <a:cs typeface="DM Sans"/>
                <a:sym typeface="DM Sans"/>
              </a:rPr>
              <a:t> es de 10 minutos. A ellos se le suman 5</a:t>
            </a:r>
            <a:r>
              <a:rPr lang="es" u="sng">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de </a:t>
            </a:r>
            <a:r>
              <a:rPr b="1" lang="es">
                <a:solidFill>
                  <a:schemeClr val="dk1"/>
                </a:solidFill>
                <a:latin typeface="DM Sans"/>
                <a:ea typeface="DM Sans"/>
                <a:cs typeface="DM Sans"/>
                <a:sym typeface="DM Sans"/>
              </a:rPr>
              <a:t>puesta en común</a:t>
            </a:r>
            <a:r>
              <a:rPr lang="es">
                <a:solidFill>
                  <a:schemeClr val="dk1"/>
                </a:solidFill>
                <a:latin typeface="DM Sans"/>
                <a:ea typeface="DM Sans"/>
                <a:cs typeface="DM Sans"/>
                <a:sym typeface="DM Sans"/>
              </a:rPr>
              <a:t>. Por ello, el total dedicado a la actividad completa será de aproximadamente 15</a:t>
            </a:r>
            <a:r>
              <a:rPr b="1" lang="es" u="sng">
                <a:solidFill>
                  <a:schemeClr val="dk1"/>
                </a:solidFill>
                <a:latin typeface="DM Sans"/>
                <a:ea typeface="DM Sans"/>
                <a:cs typeface="DM Sans"/>
                <a:sym typeface="DM Sans"/>
              </a:rPr>
              <a:t> minutos.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3786299dc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3786299dc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3786299dc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3786299dc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21635c457e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21635c457e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e2689115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e268911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2c16f0e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42c16f0e6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2c16f0e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42c16f0e6d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2c16f0e6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42c16f0e6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2c16f0e6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42c16f0e6d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e19a1cab3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e19a1cab3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3b800cc3b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3b800cc3bd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3b800cc3b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3b800cc3bd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3b800cc3b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3b800cc3bd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b800cc3b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3b800cc3bd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Profesor/a: En caso de ser posible, es recomendable que lo que se muestra en el video sea presentado como ejemplo en vivo.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55a413f5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55a413f5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3b800cc3bd_1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3b800cc3bd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3b800cc3bd_1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3b800cc3bd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3b800cc3bd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3b800cc3bd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b800cc3bd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23b800cc3bd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highlight>
                  <a:srgbClr val="EA90FF"/>
                </a:highlight>
                <a:latin typeface="DM Sans"/>
                <a:ea typeface="DM Sans"/>
                <a:cs typeface="DM Sans"/>
                <a:sym typeface="DM Sans"/>
              </a:rPr>
              <a:t>Para profes/tutores: </a:t>
            </a:r>
            <a:r>
              <a:rPr lang="es">
                <a:latin typeface="DM Sans"/>
                <a:ea typeface="DM Sans"/>
                <a:cs typeface="DM Sans"/>
                <a:sym typeface="DM Sans"/>
              </a:rPr>
              <a:t>les recomendamos, si les dan los tiempos, ver este link si quieren ver un producto similar a heroku. </a:t>
            </a:r>
            <a:r>
              <a:rPr lang="es" u="sng">
                <a:solidFill>
                  <a:schemeClr val="hlink"/>
                </a:solidFill>
                <a:latin typeface="DM Sans"/>
                <a:ea typeface="DM Sans"/>
                <a:cs typeface="DM Sans"/>
                <a:sym typeface="DM Sans"/>
                <a:hlinkClick r:id="rId2"/>
              </a:rPr>
              <a:t>https://dev.to/mr_destructive/django-postgresql-deployment-on-railway-app-d54</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3b800cc3bd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3b800cc3bd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3b800cc3bd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3b800cc3bd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3b800cc3b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3b800cc3bd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3b800cc3bd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3b800cc3bd_1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3b800cc3bd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23b800cc3bd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3b800cc3bd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3b800cc3bd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e19a1caf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1e19a1caf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b800cc3bd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23b800cc3bd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3b800cc3bd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3b800cc3bd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3b800cc3bd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3b800cc3bd_1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3b800cc3bd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23b800cc3bd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3b800cc3bd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3b800cc3bd_1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3b800cc3bd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23b800cc3bd_1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3b800cc3bd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23b800cc3bd_1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3b800cc3bd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3b800cc3bd_1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3b800cc3bd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3b800cc3bd_1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3b800cc3bd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3b800cc3bd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19a1cab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19a1cab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Se sugiere utilizar esta slide en el comienzo de la clase para que abran la aplicación a utilizar previo a las actividades.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3b800cc3bd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23b800cc3bd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4a41b88ee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24a41b88eeb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4a41b88ee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24a41b88ee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4a41b88ee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24a41b88eeb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VER en Data_Adquisition_con_Python los ejemplos para esta actividad </a:t>
            </a:r>
            <a:r>
              <a:rPr lang="es" u="sng">
                <a:solidFill>
                  <a:schemeClr val="hlink"/>
                </a:solidFill>
                <a:hlinkClick r:id="rId2"/>
              </a:rPr>
              <a:t>https://colab.research.google.com/drive/11FdAcguwpMRvwIgfm5Rn5Y1ZAwmvL-oy#scrollTo=73a8Q4XrtqVq</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a41b88ee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24a41b88eeb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Se linkea Enlace de como queda el archivo</a:t>
            </a:r>
            <a:br>
              <a:rPr lang="es">
                <a:solidFill>
                  <a:schemeClr val="dk1"/>
                </a:solidFill>
              </a:rPr>
            </a:b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4a41b88ee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24a41b88ee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4a41b88ee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24a41b88eeb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4a41b88ee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24a41b88eeb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4a41b88ee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24a41b88ee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a41b88ee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4a41b88eeb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ba394408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ba394408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metodología Flex este mapa es OPCIONAL</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dar cuenta de los conceptos abordados en la semana.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4a41b88ee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24a41b88eeb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presentar el tema compartiendo pantalla realizando el paso a paso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3b800cc3bd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3b800cc3bd_1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3b800cc3bd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23b800cc3bd_1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3b800cc3bd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23b800cc3bd_1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b800cc3bd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23b800cc3bd_1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3b800cc3bd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3b800cc3bd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highlight>
                  <a:srgbClr val="EAFF6A"/>
                </a:highlight>
              </a:rPr>
              <a:t>(Opción DASH)</a:t>
            </a:r>
            <a:endParaRPr>
              <a:highlight>
                <a:srgbClr val="EAFF6A"/>
              </a:highligh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4a41b88ee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4a41b88ee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4a55b60c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4a55b60c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a:t>
            </a:r>
            <a:r>
              <a:rPr lang="es">
                <a:solidFill>
                  <a:schemeClr val="dk1"/>
                </a:solidFill>
                <a:latin typeface="DM Sans"/>
                <a:ea typeface="DM Sans"/>
                <a:cs typeface="DM Sans"/>
                <a:sym typeface="DM Sans"/>
              </a:rPr>
              <a:t> En función de los tiempos, elijan si prefieren hacer esta actividad o un espacio de dudas sobre el PF (ver próximo slide)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Eneste momento de la clase se comparte el siguiente</a:t>
            </a:r>
            <a:r>
              <a:rPr lang="es" u="sng">
                <a:solidFill>
                  <a:schemeClr val="hlink"/>
                </a:solidFill>
                <a:latin typeface="DM Sans"/>
                <a:ea typeface="DM Sans"/>
                <a:cs typeface="DM Sans"/>
                <a:sym typeface="DM Sans"/>
                <a:hlinkClick r:id="rId2"/>
              </a:rPr>
              <a:t> link a Kahoot</a:t>
            </a:r>
            <a:r>
              <a:rPr lang="es">
                <a:solidFill>
                  <a:schemeClr val="dk1"/>
                </a:solidFill>
                <a:latin typeface="DM Sans"/>
                <a:ea typeface="DM Sans"/>
                <a:cs typeface="DM Sans"/>
                <a:sym typeface="DM Sans"/>
              </a:rPr>
              <a:t>, donde realizarán un repaso del módulo.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Pasos a seguir</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Profe</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 1.</a:t>
            </a:r>
            <a:r>
              <a:rPr lang="es">
                <a:solidFill>
                  <a:schemeClr val="dk1"/>
                </a:solidFill>
                <a:latin typeface="DM Sans"/>
                <a:ea typeface="DM Sans"/>
                <a:cs typeface="DM Sans"/>
                <a:sym typeface="DM Sans"/>
              </a:rPr>
              <a:t>  ingresar a Kahoot.com con la cuenta y contraseña facilitadas por el equipo de Profes (solicitarla en caso de no tenerla), ir a Biblioteca - Mis carpetas - Python - Módulo 3.</a:t>
            </a:r>
            <a:br>
              <a:rPr lang="es">
                <a:solidFill>
                  <a:schemeClr val="dk1"/>
                </a:solidFill>
                <a:latin typeface="DM Sans"/>
                <a:ea typeface="DM Sans"/>
                <a:cs typeface="DM Sans"/>
                <a:sym typeface="DM Sans"/>
              </a:rPr>
            </a:br>
            <a:r>
              <a:rPr lang="es">
                <a:solidFill>
                  <a:schemeClr val="dk1"/>
                </a:solidFill>
                <a:highlight>
                  <a:srgbClr val="EA90FF"/>
                </a:highlight>
                <a:latin typeface="DM Sans"/>
                <a:ea typeface="DM Sans"/>
                <a:cs typeface="DM Sans"/>
                <a:sym typeface="DM Sans"/>
              </a:rPr>
              <a:t>2. </a:t>
            </a:r>
            <a:r>
              <a:rPr lang="es">
                <a:solidFill>
                  <a:schemeClr val="dk1"/>
                </a:solidFill>
                <a:latin typeface="DM Sans"/>
                <a:ea typeface="DM Sans"/>
                <a:cs typeface="DM Sans"/>
                <a:sym typeface="DM Sans"/>
              </a:rPr>
              <a:t>Seleccionar “Empezar” - Modo clásico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3.</a:t>
            </a:r>
            <a:r>
              <a:rPr lang="es">
                <a:solidFill>
                  <a:schemeClr val="dk1"/>
                </a:solidFill>
                <a:latin typeface="DM Sans"/>
                <a:ea typeface="DM Sans"/>
                <a:cs typeface="DM Sans"/>
                <a:sym typeface="DM Sans"/>
              </a:rPr>
              <a:t> Compartir pantalla con el pin del juego</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highlight>
                  <a:srgbClr val="EAFF6A"/>
                </a:highlight>
                <a:latin typeface="DM Sans"/>
                <a:ea typeface="DM Sans"/>
                <a:cs typeface="DM Sans"/>
                <a:sym typeface="DM Sans"/>
              </a:rPr>
              <a:t>Estudiantes</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83AEFB"/>
                </a:highlight>
                <a:latin typeface="DM Sans"/>
                <a:ea typeface="DM Sans"/>
                <a:cs typeface="DM Sans"/>
                <a:sym typeface="DM Sans"/>
              </a:rPr>
              <a:t>1.</a:t>
            </a:r>
            <a:r>
              <a:rPr lang="es">
                <a:solidFill>
                  <a:schemeClr val="dk1"/>
                </a:solidFill>
                <a:latin typeface="DM Sans"/>
                <a:ea typeface="DM Sans"/>
                <a:cs typeface="DM Sans"/>
                <a:sym typeface="DM Sans"/>
              </a:rPr>
              <a:t> Ingresar a</a:t>
            </a:r>
            <a:r>
              <a:rPr lang="es" u="sng">
                <a:solidFill>
                  <a:schemeClr val="hlink"/>
                </a:solidFill>
                <a:latin typeface="DM Sans"/>
                <a:ea typeface="DM Sans"/>
                <a:cs typeface="DM Sans"/>
                <a:sym typeface="DM Sans"/>
                <a:hlinkClick r:id="rId3"/>
              </a:rPr>
              <a:t> Kahoot.it</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83AEFB"/>
                </a:highlight>
                <a:latin typeface="DM Sans"/>
                <a:ea typeface="DM Sans"/>
                <a:cs typeface="DM Sans"/>
                <a:sym typeface="DM Sans"/>
              </a:rPr>
              <a:t>2.</a:t>
            </a:r>
            <a:r>
              <a:rPr lang="es">
                <a:solidFill>
                  <a:schemeClr val="dk1"/>
                </a:solidFill>
                <a:latin typeface="DM Sans"/>
                <a:ea typeface="DM Sans"/>
                <a:cs typeface="DM Sans"/>
                <a:sym typeface="DM Sans"/>
              </a:rPr>
              <a:t> Ingresar el pin de juego indicado por el docente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83AEFB"/>
                </a:highlight>
                <a:latin typeface="DM Sans"/>
                <a:ea typeface="DM Sans"/>
                <a:cs typeface="DM Sans"/>
                <a:sym typeface="DM Sans"/>
              </a:rPr>
              <a:t>3.</a:t>
            </a:r>
            <a:r>
              <a:rPr lang="es">
                <a:solidFill>
                  <a:schemeClr val="dk1"/>
                </a:solidFill>
                <a:latin typeface="DM Sans"/>
                <a:ea typeface="DM Sans"/>
                <a:cs typeface="DM Sans"/>
                <a:sym typeface="DM Sans"/>
              </a:rPr>
              <a:t> Escribir su nombre</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Una vez hecho esto, empezarán a aparecer los estudiantes en la ventana que mira el profe. Cuando estén todos, seleccionar “Comenzar” y empezar a jugar. Se suma puntos por respuesta correcta y por velocidad en la respuesta. Al finalizar cada pregunta, se muestran las primeras personas que respondieron correctamente. Al finalizar el juego se muestra el podio con los 3 ganadores.</a:t>
            </a:r>
            <a:br>
              <a:rPr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Aclaración:</a:t>
            </a:r>
            <a:r>
              <a:rPr lang="es">
                <a:solidFill>
                  <a:schemeClr val="dk1"/>
                </a:solidFill>
                <a:latin typeface="DM Sans"/>
                <a:ea typeface="DM Sans"/>
                <a:cs typeface="DM Sans"/>
                <a:sym typeface="DM Sans"/>
              </a:rPr>
              <a:t> El modo jugador solo muestra los rectángulos con colores, por lo cual el/la profe deberá leer en voz alta las preguntas con opciones de respuestas, o que los estudiantes puedan: duplicar su pantalla, o jugar con sus celulares(desde el link o la app) para poder ver en pantalla completa lo que comparte el profe.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3b800cc3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23b800cc3b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a:highlight>
                  <a:srgbClr val="EAFF6A"/>
                </a:highlight>
                <a:latin typeface="DM Sans"/>
                <a:ea typeface="DM Sans"/>
                <a:cs typeface="DM Sans"/>
                <a:sym typeface="DM Sans"/>
              </a:rPr>
              <a:t>Para profes/tutores: </a:t>
            </a:r>
            <a:r>
              <a:rPr lang="es">
                <a:latin typeface="DM Sans"/>
                <a:ea typeface="DM Sans"/>
                <a:cs typeface="DM Sans"/>
                <a:sym typeface="DM Sans"/>
              </a:rPr>
              <a:t>Algunas preguntas orientadoras pueden ser “¿Se encontraron con alguna dificultad? ¿Hay algo que no entiendan? ¿Tuvieron alguna dificultad que hayan podido resolver y quieren contarla al grupo?”. También pueden modificar la actividad y consultar si alguien quiere compartir su proyecto.</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ad191e9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ad191e9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EA90FF"/>
                </a:highlight>
                <a:latin typeface="DM Sans"/>
                <a:ea typeface="DM Sans"/>
                <a:cs typeface="DM Sans"/>
                <a:sym typeface="DM Sans"/>
              </a:rPr>
              <a:t>(Probar si se puede hacer con Kahoot y de lo contrario que hagan preguntas activando micrófono o por chat).</a:t>
            </a:r>
            <a:endParaRPr>
              <a:highlight>
                <a:srgbClr val="EA90FF"/>
              </a:highlight>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19a1caf7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19a1caf7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3bbc910f2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3bbc910f2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3bbc910f2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3bbc910f2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3bbc910f2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3bbc910f2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3bbc910f2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3bbc910f2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1635c457e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1635c457e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3bbc910f2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3bbc910f2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 diapo se usa al finalizar </a:t>
            </a:r>
            <a:r>
              <a:rPr lang="es" u="sng">
                <a:solidFill>
                  <a:schemeClr val="dk1"/>
                </a:solidFill>
                <a:latin typeface="DM Sans"/>
                <a:ea typeface="DM Sans"/>
                <a:cs typeface="DM Sans"/>
                <a:sym typeface="DM Sans"/>
              </a:rPr>
              <a:t>todo el curso</a:t>
            </a:r>
            <a:r>
              <a:rPr lang="es">
                <a:solidFill>
                  <a:schemeClr val="dk1"/>
                </a:solidFill>
                <a:latin typeface="DM Sans"/>
                <a:ea typeface="DM Sans"/>
                <a:cs typeface="DM Sans"/>
                <a:sym typeface="DM Sans"/>
              </a:rPr>
              <a:t>. Antes no.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ba394408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ba3944084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latin typeface="DM Sans"/>
                <a:ea typeface="DM Sans"/>
                <a:cs typeface="DM Sans"/>
                <a:sym typeface="DM Sans"/>
              </a:rPr>
              <a:t>Utilizar esta slide para un </a:t>
            </a:r>
            <a:r>
              <a:rPr b="1" lang="es">
                <a:latin typeface="DM Sans"/>
                <a:ea typeface="DM Sans"/>
                <a:cs typeface="DM Sans"/>
                <a:sym typeface="DM Sans"/>
              </a:rPr>
              <a:t>repaso general</a:t>
            </a:r>
            <a:r>
              <a:rPr lang="es">
                <a:latin typeface="DM Sans"/>
                <a:ea typeface="DM Sans"/>
                <a:cs typeface="DM Sans"/>
                <a:sym typeface="DM Sans"/>
              </a:rPr>
              <a:t> sobre temas vistos en el contenido pregrabado.</a:t>
            </a:r>
            <a:endParaRPr b="1">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bbc910f27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bbc910f27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Para profes/tutores</a:t>
            </a:r>
            <a:r>
              <a:rPr lang="es">
                <a:solidFill>
                  <a:schemeClr val="dk1"/>
                </a:solidFill>
                <a:latin typeface="DM Sans"/>
                <a:ea typeface="DM Sans"/>
                <a:cs typeface="DM Sans"/>
                <a:sym typeface="DM Sans"/>
              </a:rPr>
              <a:t>: Buscamos que esto sea un repaso breve donde solo se nombren los temas más relevantes de cada video, para que siempre el foco de la clase esté puesto en la práctica. A medida que vayan desarrollando los ejercicios, pueden retomar contenido del video para darle marco teórico.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spTree>
      <p:nvGrpSpPr>
        <p:cNvPr id="33" name="Shape 33"/>
        <p:cNvGrpSpPr/>
        <p:nvPr/>
      </p:nvGrpSpPr>
      <p:grpSpPr>
        <a:xfrm>
          <a:off x="0" y="0"/>
          <a:ext cx="0" cy="0"/>
          <a:chOff x="0" y="0"/>
          <a:chExt cx="0" cy="0"/>
        </a:xfrm>
      </p:grpSpPr>
      <p:pic>
        <p:nvPicPr>
          <p:cNvPr id="34" name="Google Shape;34;p12" title="logo coderhouse"/>
          <p:cNvPicPr preferRelativeResize="0"/>
          <p:nvPr/>
        </p:nvPicPr>
        <p:blipFill>
          <a:blip r:embed="rId2">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37" name="Shape 37"/>
        <p:cNvGrpSpPr/>
        <p:nvPr/>
      </p:nvGrpSpPr>
      <p:grpSpPr>
        <a:xfrm>
          <a:off x="0" y="0"/>
          <a:ext cx="0" cy="0"/>
          <a:chOff x="0" y="0"/>
          <a:chExt cx="0" cy="0"/>
        </a:xfrm>
      </p:grpSpPr>
      <p:pic>
        <p:nvPicPr>
          <p:cNvPr id="38" name="Google Shape;38;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9" name="Shape 39"/>
        <p:cNvGrpSpPr/>
        <p:nvPr/>
      </p:nvGrpSpPr>
      <p:grpSpPr>
        <a:xfrm>
          <a:off x="0" y="0"/>
          <a:ext cx="0" cy="0"/>
          <a:chOff x="0" y="0"/>
          <a:chExt cx="0" cy="0"/>
        </a:xfrm>
      </p:grpSpPr>
      <p:pic>
        <p:nvPicPr>
          <p:cNvPr id="40" name="Google Shape;40;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7" name="Google Shape;17;p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8" name="Shape 18"/>
        <p:cNvGrpSpPr/>
        <p:nvPr/>
      </p:nvGrpSpPr>
      <p:grpSpPr>
        <a:xfrm>
          <a:off x="0" y="0"/>
          <a:ext cx="0" cy="0"/>
          <a:chOff x="0" y="0"/>
          <a:chExt cx="0" cy="0"/>
        </a:xfrm>
      </p:grpSpPr>
      <p:pic>
        <p:nvPicPr>
          <p:cNvPr id="19" name="Google Shape;19;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 name="Google Shape;24;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5" name="Shape 25"/>
        <p:cNvGrpSpPr/>
        <p:nvPr/>
      </p:nvGrpSpPr>
      <p:grpSpPr>
        <a:xfrm>
          <a:off x="0" y="0"/>
          <a:ext cx="0" cy="0"/>
          <a:chOff x="0" y="0"/>
          <a:chExt cx="0" cy="0"/>
        </a:xfrm>
      </p:grpSpPr>
      <p:pic>
        <p:nvPicPr>
          <p:cNvPr id="26" name="Google Shape;26;p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1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view.genial.ly/6449169c0da7450018b082d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43.png"/><Relationship Id="rId5"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s://help.pythonanywhere.com/pages/DeployExistingDjangoProject/" TargetMode="External"/><Relationship Id="rId4" Type="http://schemas.openxmlformats.org/officeDocument/2006/relationships/hyperlink" Target="https://www.pythonanywhere.com/" TargetMode="External"/><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hyperlink" Target="https://www.youtube.com/watch?v=H7GTDwgXDBc&amp;t=1s" TargetMode="External"/><Relationship Id="rId5" Type="http://schemas.openxmlformats.org/officeDocument/2006/relationships/hyperlink" Target="http://www.youtube.com/watch?v=H7GTDwgXDBc" TargetMode="External"/><Relationship Id="rId6"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s://www.netguru.com/blog/django-hosting" TargetMode="External"/><Relationship Id="rId4" Type="http://schemas.openxmlformats.org/officeDocument/2006/relationships/hyperlink" Target="https://aws.amazon.com/es/getting-started/hands-on/deploy-python-application/" TargetMode="External"/><Relationship Id="rId5" Type="http://schemas.openxmlformats.org/officeDocument/2006/relationships/image" Target="../media/image34.png"/><Relationship Id="rId6"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hyperlink" Target="https://www.codeboxsystems.com/tutorials/sp/python-yield-generators-and-generator-expressions/" TargetMode="External"/><Relationship Id="rId5"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55.png"/><Relationship Id="rId5"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49.png"/><Relationship Id="rId5"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hyperlink" Target="https://data.buenosaires.gob.ar/dataset/" TargetMode="External"/><Relationship Id="rId4" Type="http://schemas.openxmlformats.org/officeDocument/2006/relationships/hyperlink" Target="https://datos.gob.ar/" TargetMode="External"/><Relationship Id="rId5"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28.png"/><Relationship Id="rId4" Type="http://schemas.openxmlformats.org/officeDocument/2006/relationships/hyperlink" Target="https://drive.google.com/file/d/193TtvCkKEOrd2949TAGfc_L9gWy0noeC/view?usp=sha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28.png"/><Relationship Id="rId4" Type="http://schemas.openxmlformats.org/officeDocument/2006/relationships/image" Target="../media/image65.png"/><Relationship Id="rId5" Type="http://schemas.openxmlformats.org/officeDocument/2006/relationships/hyperlink" Target="https://drive.google.com/file/d/193TtvCkKEOrd2949TAGfc_L9gWy0noeC/view?usp=shar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28.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28.png"/><Relationship Id="rId4" Type="http://schemas.openxmlformats.org/officeDocument/2006/relationships/image" Target="../media/image67.png"/><Relationship Id="rId5"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2.png"/><Relationship Id="rId4" Type="http://schemas.openxmlformats.org/officeDocument/2006/relationships/hyperlink" Target="https://www.coderhouse.com/online/sql" TargetMode="External"/><Relationship Id="rId5"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73.png"/><Relationship Id="rId4" Type="http://schemas.openxmlformats.org/officeDocument/2006/relationships/image" Target="../media/image1.png"/><Relationship Id="rId5" Type="http://schemas.openxmlformats.org/officeDocument/2006/relationships/hyperlink" Target="https://docs.google.com/presentation/d/1mIlhtQ3YRzCQxTYmmzFlD6feYvvlZIEaShUlc1yylbk/edit?usp=share_lin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46" name="Google Shape;46;p16"/>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47" name="Google Shape;47;p16"/>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nvSpPr>
        <p:spPr>
          <a:xfrm>
            <a:off x="475500" y="868475"/>
            <a:ext cx="4849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Recuperamos el tema visto</a:t>
            </a:r>
            <a:endParaRPr b="1" sz="4000">
              <a:solidFill>
                <a:schemeClr val="dk1"/>
              </a:solidFill>
              <a:latin typeface="DM Sans"/>
              <a:ea typeface="DM Sans"/>
              <a:cs typeface="DM Sans"/>
              <a:sym typeface="DM Sans"/>
            </a:endParaRPr>
          </a:p>
        </p:txBody>
      </p:sp>
      <p:pic>
        <p:nvPicPr>
          <p:cNvPr id="149" name="Google Shape;149;p2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50" name="Google Shape;150;p25"/>
          <p:cNvSpPr txBox="1"/>
          <p:nvPr/>
        </p:nvSpPr>
        <p:spPr>
          <a:xfrm>
            <a:off x="558200" y="2081650"/>
            <a:ext cx="46173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Para trabajar con</a:t>
            </a:r>
            <a:r>
              <a:rPr b="1" lang="es">
                <a:solidFill>
                  <a:schemeClr val="dk1"/>
                </a:solidFill>
                <a:latin typeface="DM Sans"/>
                <a:ea typeface="DM Sans"/>
                <a:cs typeface="DM Sans"/>
                <a:sym typeface="DM Sans"/>
              </a:rPr>
              <a:t> imágenes</a:t>
            </a:r>
            <a:r>
              <a:rPr lang="es">
                <a:solidFill>
                  <a:schemeClr val="dk1"/>
                </a:solidFill>
                <a:latin typeface="DM Sans"/>
                <a:ea typeface="DM Sans"/>
                <a:cs typeface="DM Sans"/>
                <a:sym typeface="DM Sans"/>
              </a:rPr>
              <a:t> necesitamos instalar Pillow, también indicarle al campo ImageField en qué carpeta se van a almacenar esas imágenes. Además, debemos configurar en el settings y las url donde ubicar estas imágenes en el proyecto.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La relación entre modelos se lleva a cabo por medio de los identificadores y se usan campos como el OneToOneField.</a:t>
            </a:r>
            <a:endParaRPr>
              <a:solidFill>
                <a:schemeClr val="dk1"/>
              </a:solidFill>
              <a:latin typeface="DM Sans"/>
              <a:ea typeface="DM Sans"/>
              <a:cs typeface="DM Sans"/>
              <a:sym typeface="DM Sans"/>
            </a:endParaRPr>
          </a:p>
        </p:txBody>
      </p:sp>
      <p:sp>
        <p:nvSpPr>
          <p:cNvPr id="151" name="Google Shape;151;p25"/>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pic>
        <p:nvPicPr>
          <p:cNvPr id="152" name="Google Shape;152;p25"/>
          <p:cNvPicPr preferRelativeResize="0"/>
          <p:nvPr/>
        </p:nvPicPr>
        <p:blipFill>
          <a:blip r:embed="rId4">
            <a:alphaModFix/>
          </a:blip>
          <a:stretch>
            <a:fillRect/>
          </a:stretch>
        </p:blipFill>
        <p:spPr>
          <a:xfrm>
            <a:off x="5673600" y="0"/>
            <a:ext cx="3470406" cy="5143500"/>
          </a:xfrm>
          <a:prstGeom prst="rect">
            <a:avLst/>
          </a:prstGeom>
          <a:noFill/>
          <a:ln>
            <a:noFill/>
          </a:ln>
        </p:spPr>
      </p:pic>
      <p:pic>
        <p:nvPicPr>
          <p:cNvPr id="153" name="Google Shape;153;p2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54" name="Google Shape;154;p25"/>
          <p:cNvSpPr txBox="1"/>
          <p:nvPr/>
        </p:nvSpPr>
        <p:spPr>
          <a:xfrm>
            <a:off x="930550" y="468275"/>
            <a:ext cx="42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VIDEO N°13.2 - AVATAR</a:t>
            </a:r>
            <a:endParaRPr>
              <a:solidFill>
                <a:schemeClr val="dk1"/>
              </a:solidFill>
              <a:latin typeface="DM Sans"/>
              <a:ea typeface="DM Sans"/>
              <a:cs typeface="DM Sans"/>
              <a:sym typeface="DM Sans"/>
            </a:endParaRPr>
          </a:p>
        </p:txBody>
      </p:sp>
      <p:grpSp>
        <p:nvGrpSpPr>
          <p:cNvPr id="155" name="Google Shape;155;p25"/>
          <p:cNvGrpSpPr/>
          <p:nvPr/>
        </p:nvGrpSpPr>
        <p:grpSpPr>
          <a:xfrm>
            <a:off x="475509" y="468284"/>
            <a:ext cx="431100" cy="431100"/>
            <a:chOff x="1620134" y="2715534"/>
            <a:chExt cx="431100" cy="431100"/>
          </a:xfrm>
        </p:grpSpPr>
        <p:sp>
          <p:nvSpPr>
            <p:cNvPr id="156" name="Google Shape;156;p25"/>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157" name="Google Shape;157;p25"/>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t>
              </a:r>
              <a:endParaRPr sz="1200">
                <a:latin typeface="DM Sans"/>
                <a:ea typeface="DM Sans"/>
                <a:cs typeface="DM Sans"/>
                <a:sym typeface="DM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nvSpPr>
        <p:spPr>
          <a:xfrm>
            <a:off x="475500" y="971050"/>
            <a:ext cx="4849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Recuperamos el tema visto</a:t>
            </a:r>
            <a:endParaRPr b="1" sz="4000">
              <a:solidFill>
                <a:schemeClr val="dk1"/>
              </a:solidFill>
              <a:latin typeface="DM Sans"/>
              <a:ea typeface="DM Sans"/>
              <a:cs typeface="DM Sans"/>
              <a:sym typeface="DM Sans"/>
            </a:endParaRPr>
          </a:p>
        </p:txBody>
      </p:sp>
      <p:pic>
        <p:nvPicPr>
          <p:cNvPr id="163" name="Google Shape;163;p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4" name="Google Shape;164;p26"/>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pic>
        <p:nvPicPr>
          <p:cNvPr id="165" name="Google Shape;165;p26"/>
          <p:cNvPicPr preferRelativeResize="0"/>
          <p:nvPr/>
        </p:nvPicPr>
        <p:blipFill>
          <a:blip r:embed="rId4">
            <a:alphaModFix/>
          </a:blip>
          <a:stretch>
            <a:fillRect/>
          </a:stretch>
        </p:blipFill>
        <p:spPr>
          <a:xfrm>
            <a:off x="5673600" y="0"/>
            <a:ext cx="3470406" cy="5143500"/>
          </a:xfrm>
          <a:prstGeom prst="rect">
            <a:avLst/>
          </a:prstGeom>
          <a:noFill/>
          <a:ln>
            <a:noFill/>
          </a:ln>
        </p:spPr>
      </p:pic>
      <p:pic>
        <p:nvPicPr>
          <p:cNvPr id="166" name="Google Shape;166;p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7" name="Google Shape;167;p26"/>
          <p:cNvSpPr txBox="1"/>
          <p:nvPr/>
        </p:nvSpPr>
        <p:spPr>
          <a:xfrm>
            <a:off x="930550" y="468275"/>
            <a:ext cx="463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VIDEO N° 13.3 - UNIT TEST</a:t>
            </a:r>
            <a:endParaRPr>
              <a:solidFill>
                <a:schemeClr val="dk1"/>
              </a:solidFill>
              <a:latin typeface="DM Sans"/>
              <a:ea typeface="DM Sans"/>
              <a:cs typeface="DM Sans"/>
              <a:sym typeface="DM Sans"/>
            </a:endParaRPr>
          </a:p>
        </p:txBody>
      </p:sp>
      <p:grpSp>
        <p:nvGrpSpPr>
          <p:cNvPr id="168" name="Google Shape;168;p26"/>
          <p:cNvGrpSpPr/>
          <p:nvPr/>
        </p:nvGrpSpPr>
        <p:grpSpPr>
          <a:xfrm>
            <a:off x="475509" y="468284"/>
            <a:ext cx="431100" cy="431100"/>
            <a:chOff x="1620134" y="2715534"/>
            <a:chExt cx="431100" cy="431100"/>
          </a:xfrm>
        </p:grpSpPr>
        <p:sp>
          <p:nvSpPr>
            <p:cNvPr id="169" name="Google Shape;169;p26"/>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170" name="Google Shape;170;p26"/>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t>
              </a:r>
              <a:endParaRPr sz="1200">
                <a:latin typeface="DM Sans"/>
                <a:ea typeface="DM Sans"/>
                <a:cs typeface="DM Sans"/>
                <a:sym typeface="DM Sans"/>
              </a:endParaRPr>
            </a:p>
          </p:txBody>
        </p:sp>
      </p:grpSp>
      <p:sp>
        <p:nvSpPr>
          <p:cNvPr id="171" name="Google Shape;171;p26"/>
          <p:cNvSpPr txBox="1"/>
          <p:nvPr/>
        </p:nvSpPr>
        <p:spPr>
          <a:xfrm>
            <a:off x="475500" y="2187275"/>
            <a:ext cx="50886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Los </a:t>
            </a:r>
            <a:r>
              <a:rPr b="1" lang="es">
                <a:solidFill>
                  <a:schemeClr val="dk1"/>
                </a:solidFill>
                <a:latin typeface="DM Sans"/>
                <a:ea typeface="DM Sans"/>
                <a:cs typeface="DM Sans"/>
                <a:sym typeface="DM Sans"/>
              </a:rPr>
              <a:t>test</a:t>
            </a:r>
            <a:r>
              <a:rPr lang="es">
                <a:solidFill>
                  <a:schemeClr val="dk1"/>
                </a:solidFill>
                <a:latin typeface="DM Sans"/>
                <a:ea typeface="DM Sans"/>
                <a:cs typeface="DM Sans"/>
                <a:sym typeface="DM Sans"/>
              </a:rPr>
              <a:t> nos sirven para mantener nuestro código limpio, seguro, mantenible, escalable.</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Para ello, Django permite que usemos el módulo de test que para por medio de la clase TestCase poder desarrollar ciertos test probando el correcto y esperado funcionamiento del código.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Recuerda que siempre se deben crear test no solo para el camino correcto de nuestro código, sino que tiene más</a:t>
            </a:r>
            <a:r>
              <a:rPr lang="es">
                <a:solidFill>
                  <a:schemeClr val="dk1"/>
                </a:solidFill>
                <a:latin typeface="DM Sans"/>
                <a:ea typeface="DM Sans"/>
                <a:cs typeface="DM Sans"/>
                <a:sym typeface="DM Sans"/>
              </a:rPr>
              <a:t> importancia hacer test que muestren cuando se generarían</a:t>
            </a:r>
            <a:r>
              <a:rPr lang="es">
                <a:solidFill>
                  <a:schemeClr val="dk1"/>
                </a:solidFill>
                <a:latin typeface="DM Sans"/>
                <a:ea typeface="DM Sans"/>
                <a:cs typeface="DM Sans"/>
                <a:sym typeface="DM Sans"/>
              </a:rPr>
              <a:t> errores en el código.</a:t>
            </a:r>
            <a:endParaRPr>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p:nvPr/>
        </p:nvSpPr>
        <p:spPr>
          <a:xfrm>
            <a:off x="1050750" y="1701325"/>
            <a:ext cx="7042500" cy="1920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1529550" y="374113"/>
            <a:ext cx="60849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Contenido pregrabado</a:t>
            </a:r>
            <a:endParaRPr b="1" sz="4000">
              <a:solidFill>
                <a:srgbClr val="EAFF6A"/>
              </a:solidFill>
              <a:latin typeface="DM Sans"/>
              <a:ea typeface="DM Sans"/>
              <a:cs typeface="DM Sans"/>
              <a:sym typeface="DM Sans"/>
            </a:endParaRPr>
          </a:p>
        </p:txBody>
      </p:sp>
      <p:sp>
        <p:nvSpPr>
          <p:cNvPr id="178" name="Google Shape;178;p27"/>
          <p:cNvSpPr txBox="1"/>
          <p:nvPr/>
        </p:nvSpPr>
        <p:spPr>
          <a:xfrm>
            <a:off x="1189225" y="1916575"/>
            <a:ext cx="6784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Si en algún momento quieres buscar un fragmento de contenido pregrabado y no recuerdas dónde hacerlo, puedes consultar </a:t>
            </a:r>
            <a:r>
              <a:rPr b="1" lang="es" sz="2000" u="sng">
                <a:solidFill>
                  <a:schemeClr val="hlink"/>
                </a:solidFill>
                <a:latin typeface="DM Sans"/>
                <a:ea typeface="DM Sans"/>
                <a:cs typeface="DM Sans"/>
                <a:sym typeface="DM Sans"/>
                <a:hlinkClick r:id="rId3"/>
              </a:rPr>
              <a:t>este resumen</a:t>
            </a:r>
            <a:r>
              <a:rPr b="1" lang="es" sz="2000">
                <a:solidFill>
                  <a:schemeClr val="lt1"/>
                </a:solidFill>
                <a:latin typeface="DM Sans"/>
                <a:ea typeface="DM Sans"/>
                <a:cs typeface="DM Sans"/>
                <a:sym typeface="DM Sans"/>
              </a:rPr>
              <a:t>. Luego, podrás ir directo a buscar el video o podcast que necesites.</a:t>
            </a:r>
            <a:endParaRPr b="1" sz="2000">
              <a:solidFill>
                <a:srgbClr val="DEFC52"/>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nvSpPr>
        <p:spPr>
          <a:xfrm>
            <a:off x="1461300" y="17867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184" name="Google Shape;184;p28"/>
          <p:cNvSpPr txBox="1"/>
          <p:nvPr/>
        </p:nvSpPr>
        <p:spPr>
          <a:xfrm>
            <a:off x="2998200" y="2556375"/>
            <a:ext cx="31476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FFFFFF"/>
                </a:solidFill>
                <a:latin typeface="DM Sans"/>
                <a:ea typeface="DM Sans"/>
                <a:cs typeface="DM Sans"/>
                <a:sym typeface="DM Sans"/>
              </a:rPr>
              <a:t>Te invitamos a dejar tu pregunta a través de/del</a:t>
            </a:r>
            <a:r>
              <a:rPr lang="es" sz="2000">
                <a:solidFill>
                  <a:srgbClr val="83AEFB"/>
                </a:solidFill>
                <a:latin typeface="DM Sans"/>
                <a:ea typeface="DM Sans"/>
                <a:cs typeface="DM Sans"/>
                <a:sym typeface="DM Sans"/>
              </a:rPr>
              <a:t> </a:t>
            </a:r>
            <a:r>
              <a:rPr lang="es" sz="2000" u="sng">
                <a:solidFill>
                  <a:srgbClr val="83AEFB"/>
                </a:solidFill>
                <a:latin typeface="DM Sans"/>
                <a:ea typeface="DM Sans"/>
                <a:cs typeface="DM Sans"/>
                <a:sym typeface="DM Sans"/>
              </a:rPr>
              <a:t> chat</a:t>
            </a:r>
            <a:endParaRPr b="0" i="0" sz="2000" u="sng" cap="none" strike="noStrike">
              <a:solidFill>
                <a:srgbClr val="83AEFB"/>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grpSp>
        <p:nvGrpSpPr>
          <p:cNvPr id="189" name="Google Shape;189;p29"/>
          <p:cNvGrpSpPr/>
          <p:nvPr/>
        </p:nvGrpSpPr>
        <p:grpSpPr>
          <a:xfrm>
            <a:off x="4202551" y="1088764"/>
            <a:ext cx="738900" cy="738974"/>
            <a:chOff x="974706" y="2467173"/>
            <a:chExt cx="738900" cy="738900"/>
          </a:xfrm>
        </p:grpSpPr>
        <p:sp>
          <p:nvSpPr>
            <p:cNvPr id="190" name="Google Shape;190;p29"/>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92" name="Google Shape;192;p29"/>
          <p:cNvSpPr txBox="1"/>
          <p:nvPr/>
        </p:nvSpPr>
        <p:spPr>
          <a:xfrm>
            <a:off x="1547025"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Puesta en común </a:t>
            </a:r>
            <a:r>
              <a:rPr b="1" lang="es" sz="4000">
                <a:solidFill>
                  <a:schemeClr val="dk1"/>
                </a:solidFill>
                <a:latin typeface="DM Sans"/>
                <a:ea typeface="DM Sans"/>
                <a:cs typeface="DM Sans"/>
                <a:sym typeface="DM Sans"/>
              </a:rPr>
              <a:t>microdesafío</a:t>
            </a:r>
            <a:endParaRPr b="1" sz="4000">
              <a:solidFill>
                <a:schemeClr val="dk1"/>
              </a:solidFill>
              <a:highlight>
                <a:srgbClr val="EAFF6A"/>
              </a:highlight>
              <a:latin typeface="DM Sans"/>
              <a:ea typeface="DM Sans"/>
              <a:cs typeface="DM Sans"/>
              <a:sym typeface="DM Sans"/>
            </a:endParaRPr>
          </a:p>
        </p:txBody>
      </p:sp>
      <p:sp>
        <p:nvSpPr>
          <p:cNvPr id="193" name="Google Shape;193;p29"/>
          <p:cNvSpPr txBox="1"/>
          <p:nvPr/>
        </p:nvSpPr>
        <p:spPr>
          <a:xfrm>
            <a:off x="987300" y="32873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¡Vamos a recuperar lo trabajado durante la semana! </a:t>
            </a:r>
            <a:endParaRPr sz="2000">
              <a:solidFill>
                <a:srgbClr val="999999"/>
              </a:solidFill>
              <a:latin typeface="DM Sans"/>
              <a:ea typeface="DM Sans"/>
              <a:cs typeface="DM Sans"/>
              <a:sym typeface="DM Sans"/>
            </a:endParaRPr>
          </a:p>
        </p:txBody>
      </p:sp>
      <p:sp>
        <p:nvSpPr>
          <p:cNvPr id="194" name="Google Shape;194;p29"/>
          <p:cNvSpPr txBox="1"/>
          <p:nvPr/>
        </p:nvSpPr>
        <p:spPr>
          <a:xfrm>
            <a:off x="987300" y="3849138"/>
            <a:ext cx="716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rgbClr val="83AEFB"/>
                </a:solidFill>
                <a:latin typeface="DM Sans"/>
                <a:ea typeface="DM Sans"/>
                <a:cs typeface="DM Sans"/>
                <a:sym typeface="DM Sans"/>
              </a:rPr>
              <a:t>Duración</a:t>
            </a:r>
            <a:r>
              <a:rPr lang="es" sz="1800">
                <a:solidFill>
                  <a:srgbClr val="83AEFB"/>
                </a:solidFill>
                <a:latin typeface="DM Sans"/>
                <a:ea typeface="DM Sans"/>
                <a:cs typeface="DM Sans"/>
                <a:sym typeface="DM Sans"/>
              </a:rPr>
              <a:t>: </a:t>
            </a:r>
            <a:r>
              <a:rPr b="1" lang="es" sz="1800">
                <a:solidFill>
                  <a:srgbClr val="83AEFB"/>
                </a:solidFill>
                <a:latin typeface="DM Sans"/>
                <a:ea typeface="DM Sans"/>
                <a:cs typeface="DM Sans"/>
                <a:sym typeface="DM Sans"/>
              </a:rPr>
              <a:t>10</a:t>
            </a:r>
            <a:r>
              <a:rPr b="1" lang="es" sz="1800">
                <a:solidFill>
                  <a:srgbClr val="83AEFB"/>
                </a:solidFill>
                <a:latin typeface="DM Sans"/>
                <a:ea typeface="DM Sans"/>
                <a:cs typeface="DM Sans"/>
                <a:sym typeface="DM Sans"/>
              </a:rPr>
              <a:t> minutos</a:t>
            </a:r>
            <a:r>
              <a:rPr lang="es" sz="1800">
                <a:solidFill>
                  <a:srgbClr val="83AEFB"/>
                </a:solidFill>
                <a:latin typeface="DM Sans"/>
                <a:ea typeface="DM Sans"/>
                <a:cs typeface="DM Sans"/>
                <a:sym typeface="DM Sans"/>
              </a:rPr>
              <a:t>.</a:t>
            </a:r>
            <a:endParaRPr sz="1800">
              <a:solidFill>
                <a:srgbClr val="83AEFB"/>
              </a:solidFill>
              <a:latin typeface="DM Sans"/>
              <a:ea typeface="DM Sans"/>
              <a:cs typeface="DM Sans"/>
              <a:sym typeface="DM Sans"/>
            </a:endParaRPr>
          </a:p>
        </p:txBody>
      </p:sp>
      <p:grpSp>
        <p:nvGrpSpPr>
          <p:cNvPr id="195" name="Google Shape;195;p29"/>
          <p:cNvGrpSpPr/>
          <p:nvPr/>
        </p:nvGrpSpPr>
        <p:grpSpPr>
          <a:xfrm>
            <a:off x="0" y="-7400"/>
            <a:ext cx="9143925" cy="44400"/>
            <a:chOff x="0" y="-7400"/>
            <a:chExt cx="9143925" cy="44400"/>
          </a:xfrm>
        </p:grpSpPr>
        <p:sp>
          <p:nvSpPr>
            <p:cNvPr id="196" name="Google Shape;196;p29"/>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197" name="Google Shape;197;p29"/>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30"/>
          <p:cNvGrpSpPr/>
          <p:nvPr/>
        </p:nvGrpSpPr>
        <p:grpSpPr>
          <a:xfrm>
            <a:off x="475504" y="468235"/>
            <a:ext cx="431074" cy="431148"/>
            <a:chOff x="974706" y="2467173"/>
            <a:chExt cx="738900" cy="738900"/>
          </a:xfrm>
        </p:grpSpPr>
        <p:sp>
          <p:nvSpPr>
            <p:cNvPr id="203" name="Google Shape;203;p30"/>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05" name="Google Shape;205;p30"/>
          <p:cNvSpPr txBox="1"/>
          <p:nvPr/>
        </p:nvSpPr>
        <p:spPr>
          <a:xfrm>
            <a:off x="465850" y="2374750"/>
            <a:ext cx="7194600" cy="168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Pensando en tu entrega final, elige alguna de tus clases del modelo que tengas y agrégale un atributo imagen, trata de hacer un alta de esa imagen que se vea reflejada en la BD.</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10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b="1" sz="1350">
              <a:latin typeface="DM Sans"/>
              <a:ea typeface="DM Sans"/>
              <a:cs typeface="DM Sans"/>
              <a:sym typeface="DM Sans"/>
            </a:endParaRPr>
          </a:p>
        </p:txBody>
      </p:sp>
      <p:sp>
        <p:nvSpPr>
          <p:cNvPr id="206" name="Google Shape;206;p3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Agrega una imagen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207" name="Google Shape;207;p3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08" name="Google Shape;208;p30"/>
          <p:cNvSpPr txBox="1"/>
          <p:nvPr/>
        </p:nvSpPr>
        <p:spPr>
          <a:xfrm>
            <a:off x="930550" y="468275"/>
            <a:ext cx="382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PUESTA EN COMÚN - MICRODESAFÍO</a:t>
            </a:r>
            <a:endParaRPr>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nvSpPr>
        <p:spPr>
          <a:xfrm>
            <a:off x="1905000" y="2202300"/>
            <a:ext cx="5372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¡Buen trabajo! </a:t>
            </a:r>
            <a:r>
              <a:rPr b="1" lang="es" sz="3500">
                <a:solidFill>
                  <a:schemeClr val="dk1"/>
                </a:solidFill>
                <a:latin typeface="DM Sans"/>
                <a:ea typeface="DM Sans"/>
                <a:cs typeface="DM Sans"/>
                <a:sym typeface="DM Sans"/>
              </a:rPr>
              <a:t>😎</a:t>
            </a:r>
            <a:endParaRPr sz="3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pSp>
        <p:nvGrpSpPr>
          <p:cNvPr id="218" name="Google Shape;218;p32"/>
          <p:cNvGrpSpPr/>
          <p:nvPr/>
        </p:nvGrpSpPr>
        <p:grpSpPr>
          <a:xfrm>
            <a:off x="4202556" y="994173"/>
            <a:ext cx="738900" cy="738900"/>
            <a:chOff x="974706" y="2467173"/>
            <a:chExt cx="738900" cy="738900"/>
          </a:xfrm>
        </p:grpSpPr>
        <p:sp>
          <p:nvSpPr>
            <p:cNvPr id="219" name="Google Shape;219;p3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3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21" name="Google Shape;221;p3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Datos extras</a:t>
            </a:r>
            <a:endParaRPr b="1" sz="4000">
              <a:solidFill>
                <a:schemeClr val="dk1"/>
              </a:solidFill>
              <a:highlight>
                <a:srgbClr val="EAFF6A"/>
              </a:highlight>
              <a:latin typeface="DM Sans"/>
              <a:ea typeface="DM Sans"/>
              <a:cs typeface="DM Sans"/>
              <a:sym typeface="DM Sans"/>
            </a:endParaRPr>
          </a:p>
        </p:txBody>
      </p:sp>
      <p:sp>
        <p:nvSpPr>
          <p:cNvPr id="222" name="Google Shape;222;p32"/>
          <p:cNvSpPr txBox="1"/>
          <p:nvPr/>
        </p:nvSpPr>
        <p:spPr>
          <a:xfrm>
            <a:off x="987263" y="38185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10 min</a:t>
            </a:r>
            <a:endParaRPr b="1" sz="2000">
              <a:solidFill>
                <a:schemeClr val="dk2"/>
              </a:solidFill>
              <a:latin typeface="DM Sans"/>
              <a:ea typeface="DM Sans"/>
              <a:cs typeface="DM Sans"/>
              <a:sym typeface="DM Sans"/>
            </a:endParaRPr>
          </a:p>
        </p:txBody>
      </p:sp>
      <p:sp>
        <p:nvSpPr>
          <p:cNvPr id="223" name="Google Shape;223;p32"/>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grpSp>
        <p:nvGrpSpPr>
          <p:cNvPr id="224" name="Google Shape;224;p32"/>
          <p:cNvGrpSpPr/>
          <p:nvPr/>
        </p:nvGrpSpPr>
        <p:grpSpPr>
          <a:xfrm>
            <a:off x="0" y="-7400"/>
            <a:ext cx="9143925" cy="44400"/>
            <a:chOff x="0" y="-7400"/>
            <a:chExt cx="9143925" cy="44400"/>
          </a:xfrm>
        </p:grpSpPr>
        <p:sp>
          <p:nvSpPr>
            <p:cNvPr id="225" name="Google Shape;225;p32"/>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226" name="Google Shape;226;p32"/>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p33"/>
          <p:cNvGrpSpPr/>
          <p:nvPr/>
        </p:nvGrpSpPr>
        <p:grpSpPr>
          <a:xfrm>
            <a:off x="457347" y="468297"/>
            <a:ext cx="431074" cy="431074"/>
            <a:chOff x="974706" y="2467173"/>
            <a:chExt cx="738900" cy="738900"/>
          </a:xfrm>
        </p:grpSpPr>
        <p:sp>
          <p:nvSpPr>
            <p:cNvPr id="232" name="Google Shape;232;p3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3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34" name="Google Shape;234;p33"/>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Datos extras</a:t>
            </a:r>
            <a:endParaRPr b="1" sz="4000">
              <a:solidFill>
                <a:schemeClr val="dk1"/>
              </a:solidFill>
              <a:latin typeface="DM Sans"/>
              <a:ea typeface="DM Sans"/>
              <a:cs typeface="DM Sans"/>
              <a:sym typeface="DM Sans"/>
            </a:endParaRPr>
          </a:p>
        </p:txBody>
      </p:sp>
      <p:pic>
        <p:nvPicPr>
          <p:cNvPr id="235" name="Google Shape;235;p3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6" name="Google Shape;236;p33"/>
          <p:cNvSpPr txBox="1"/>
          <p:nvPr/>
        </p:nvSpPr>
        <p:spPr>
          <a:xfrm>
            <a:off x="501450" y="2511600"/>
            <a:ext cx="6776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Agrega un campo </a:t>
            </a:r>
            <a:r>
              <a:rPr lang="es" sz="1350">
                <a:latin typeface="DM Sans"/>
                <a:ea typeface="DM Sans"/>
                <a:cs typeface="DM Sans"/>
                <a:sym typeface="DM Sans"/>
              </a:rPr>
              <a:t>descripción</a:t>
            </a:r>
            <a:r>
              <a:rPr lang="es" sz="1350">
                <a:latin typeface="DM Sans"/>
                <a:ea typeface="DM Sans"/>
                <a:cs typeface="DM Sans"/>
                <a:sym typeface="DM Sans"/>
              </a:rPr>
              <a:t> (tipo texto) y, otro, link (tipo url) a los datos del usuario.</a:t>
            </a:r>
            <a:endParaRPr sz="1350">
              <a:latin typeface="DM Sans"/>
              <a:ea typeface="DM Sans"/>
              <a:cs typeface="DM Sans"/>
              <a:sym typeface="DM Sans"/>
            </a:endParaRPr>
          </a:p>
        </p:txBody>
      </p:sp>
      <p:sp>
        <p:nvSpPr>
          <p:cNvPr id="237" name="Google Shape;237;p3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a:t>
            </a:r>
            <a:endParaRPr>
              <a:latin typeface="DM Sans"/>
              <a:ea typeface="DM Sans"/>
              <a:cs typeface="DM Sans"/>
              <a:sym typeface="DM Sans"/>
            </a:endParaRPr>
          </a:p>
        </p:txBody>
      </p:sp>
      <p:pic>
        <p:nvPicPr>
          <p:cNvPr id="238" name="Google Shape;238;p33"/>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44" name="Google Shape;244;p34"/>
          <p:cNvGrpSpPr/>
          <p:nvPr/>
        </p:nvGrpSpPr>
        <p:grpSpPr>
          <a:xfrm>
            <a:off x="4243306" y="1320073"/>
            <a:ext cx="738900" cy="738900"/>
            <a:chOff x="974706" y="2467173"/>
            <a:chExt cx="738900" cy="738900"/>
          </a:xfrm>
        </p:grpSpPr>
        <p:sp>
          <p:nvSpPr>
            <p:cNvPr id="245" name="Google Shape;245;p3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4"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247" name="Google Shape;247;p34"/>
          <p:cNvSpPr txBox="1"/>
          <p:nvPr/>
        </p:nvSpPr>
        <p:spPr>
          <a:xfrm>
            <a:off x="1502050" y="24067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Puesta en común</a:t>
            </a:r>
            <a:endParaRPr b="1" sz="4000">
              <a:solidFill>
                <a:schemeClr val="dk1"/>
              </a:solidFill>
              <a:highlight>
                <a:srgbClr val="EAFF6A"/>
              </a:highlight>
              <a:latin typeface="DM Sans"/>
              <a:ea typeface="DM Sans"/>
              <a:cs typeface="DM Sans"/>
              <a:sym typeface="DM Sans"/>
            </a:endParaRPr>
          </a:p>
        </p:txBody>
      </p:sp>
      <p:sp>
        <p:nvSpPr>
          <p:cNvPr id="248" name="Google Shape;248;p34"/>
          <p:cNvSpPr txBox="1"/>
          <p:nvPr/>
        </p:nvSpPr>
        <p:spPr>
          <a:xfrm>
            <a:off x="2179625" y="3493500"/>
            <a:ext cx="506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5 min</a:t>
            </a:r>
            <a:endParaRPr b="1" sz="2000">
              <a:solidFill>
                <a:schemeClr val="dk2"/>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54" name="Google Shape;54;p1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55" name="Google Shape;55;p17"/>
          <p:cNvSpPr/>
          <p:nvPr/>
        </p:nvSpPr>
        <p:spPr>
          <a:xfrm>
            <a:off x="3293875" y="2844525"/>
            <a:ext cx="199800" cy="19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nvSpPr>
        <p:spPr>
          <a:xfrm>
            <a:off x="1406275" y="523900"/>
            <a:ext cx="71694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Ejemplo</a:t>
            </a:r>
            <a:r>
              <a:rPr b="1" lang="es" sz="3500">
                <a:solidFill>
                  <a:schemeClr val="dk1"/>
                </a:solidFill>
                <a:latin typeface="DM Sans"/>
                <a:ea typeface="DM Sans"/>
                <a:cs typeface="DM Sans"/>
                <a:sym typeface="DM Sans"/>
              </a:rPr>
              <a:t> en vivo: Texto enriquecido</a:t>
            </a:r>
            <a:endParaRPr b="1" sz="3500">
              <a:solidFill>
                <a:schemeClr val="dk1"/>
              </a:solidFill>
              <a:latin typeface="DM Sans"/>
              <a:ea typeface="DM Sans"/>
              <a:cs typeface="DM Sans"/>
              <a:sym typeface="DM Sans"/>
            </a:endParaRPr>
          </a:p>
        </p:txBody>
      </p:sp>
      <p:sp>
        <p:nvSpPr>
          <p:cNvPr id="254" name="Google Shape;254;p35"/>
          <p:cNvSpPr txBox="1"/>
          <p:nvPr/>
        </p:nvSpPr>
        <p:spPr>
          <a:xfrm>
            <a:off x="475500" y="147485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chemeClr val="dk2"/>
                </a:solidFill>
                <a:latin typeface="DM Sans"/>
                <a:ea typeface="DM Sans"/>
                <a:cs typeface="DM Sans"/>
                <a:sym typeface="DM Sans"/>
              </a:rPr>
              <a:t>Implementar el uso de campos de texto enriquecido usando el paquete ckeditor.</a:t>
            </a:r>
            <a:endParaRPr b="1" sz="25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255" name="Google Shape;255;p35"/>
          <p:cNvGrpSpPr/>
          <p:nvPr/>
        </p:nvGrpSpPr>
        <p:grpSpPr>
          <a:xfrm>
            <a:off x="475501" y="468273"/>
            <a:ext cx="738900" cy="738900"/>
            <a:chOff x="473351" y="619523"/>
            <a:chExt cx="738900" cy="738900"/>
          </a:xfrm>
        </p:grpSpPr>
        <p:sp>
          <p:nvSpPr>
            <p:cNvPr id="256" name="Google Shape;256;p35"/>
            <p:cNvSpPr/>
            <p:nvPr/>
          </p:nvSpPr>
          <p:spPr>
            <a:xfrm>
              <a:off x="473351" y="61952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58" name="Google Shape;258;p35"/>
          <p:cNvSpPr txBox="1"/>
          <p:nvPr/>
        </p:nvSpPr>
        <p:spPr>
          <a:xfrm>
            <a:off x="475500" y="38293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10 minutos</a:t>
            </a:r>
            <a:endParaRPr b="1" sz="2000">
              <a:solidFill>
                <a:schemeClr val="dk2"/>
              </a:solidFill>
              <a:latin typeface="DM Sans"/>
              <a:ea typeface="DM Sans"/>
              <a:cs typeface="DM Sans"/>
              <a:sym typeface="DM Sans"/>
            </a:endParaRPr>
          </a:p>
        </p:txBody>
      </p:sp>
      <p:grpSp>
        <p:nvGrpSpPr>
          <p:cNvPr id="259" name="Google Shape;259;p35"/>
          <p:cNvGrpSpPr/>
          <p:nvPr/>
        </p:nvGrpSpPr>
        <p:grpSpPr>
          <a:xfrm>
            <a:off x="0" y="-7400"/>
            <a:ext cx="9143925" cy="44400"/>
            <a:chOff x="0" y="-7400"/>
            <a:chExt cx="9143925" cy="44400"/>
          </a:xfrm>
        </p:grpSpPr>
        <p:sp>
          <p:nvSpPr>
            <p:cNvPr id="260" name="Google Shape;260;p35"/>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261" name="Google Shape;261;p35"/>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CKEditor</a:t>
            </a:r>
            <a:endParaRPr b="1" i="0" sz="4000" u="none" cap="none" strike="noStrike">
              <a:solidFill>
                <a:schemeClr val="dk1"/>
              </a:solidFill>
              <a:latin typeface="DM Sans"/>
              <a:ea typeface="DM Sans"/>
              <a:cs typeface="DM Sans"/>
              <a:sym typeface="DM Sans"/>
            </a:endParaRPr>
          </a:p>
        </p:txBody>
      </p:sp>
      <p:sp>
        <p:nvSpPr>
          <p:cNvPr id="267" name="Google Shape;267;p36"/>
          <p:cNvSpPr txBox="1"/>
          <p:nvPr/>
        </p:nvSpPr>
        <p:spPr>
          <a:xfrm>
            <a:off x="523050" y="1552475"/>
            <a:ext cx="3501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En la terminal ejecutamos el comando “pip install django-ckeditor”</a:t>
            </a:r>
            <a:endParaRPr b="0" i="0" sz="1350" u="none" cap="none" strike="noStrike">
              <a:solidFill>
                <a:schemeClr val="dk1"/>
              </a:solidFill>
              <a:latin typeface="DM Sans"/>
              <a:ea typeface="DM Sans"/>
              <a:cs typeface="DM Sans"/>
              <a:sym typeface="DM Sans"/>
            </a:endParaRPr>
          </a:p>
        </p:txBody>
      </p:sp>
      <p:grpSp>
        <p:nvGrpSpPr>
          <p:cNvPr id="268" name="Google Shape;268;p36"/>
          <p:cNvGrpSpPr/>
          <p:nvPr/>
        </p:nvGrpSpPr>
        <p:grpSpPr>
          <a:xfrm>
            <a:off x="7928851" y="468323"/>
            <a:ext cx="738900" cy="738900"/>
            <a:chOff x="473351" y="619523"/>
            <a:chExt cx="738900" cy="738900"/>
          </a:xfrm>
        </p:grpSpPr>
        <p:sp>
          <p:nvSpPr>
            <p:cNvPr id="269" name="Google Shape;269;p3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0" name="Google Shape;270;p3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71" name="Google Shape;271;p36"/>
          <p:cNvPicPr preferRelativeResize="0"/>
          <p:nvPr/>
        </p:nvPicPr>
        <p:blipFill>
          <a:blip r:embed="rId4">
            <a:alphaModFix/>
          </a:blip>
          <a:stretch>
            <a:fillRect/>
          </a:stretch>
        </p:blipFill>
        <p:spPr>
          <a:xfrm>
            <a:off x="4024950" y="1628788"/>
            <a:ext cx="4287650" cy="447675"/>
          </a:xfrm>
          <a:prstGeom prst="rect">
            <a:avLst/>
          </a:prstGeom>
          <a:noFill/>
          <a:ln>
            <a:noFill/>
          </a:ln>
        </p:spPr>
      </p:pic>
      <p:pic>
        <p:nvPicPr>
          <p:cNvPr id="272" name="Google Shape;272;p36"/>
          <p:cNvPicPr preferRelativeResize="0"/>
          <p:nvPr/>
        </p:nvPicPr>
        <p:blipFill>
          <a:blip r:embed="rId5">
            <a:alphaModFix/>
          </a:blip>
          <a:stretch>
            <a:fillRect/>
          </a:stretch>
        </p:blipFill>
        <p:spPr>
          <a:xfrm>
            <a:off x="598725" y="2694213"/>
            <a:ext cx="3130325" cy="1774925"/>
          </a:xfrm>
          <a:prstGeom prst="rect">
            <a:avLst/>
          </a:prstGeom>
          <a:noFill/>
          <a:ln>
            <a:noFill/>
          </a:ln>
        </p:spPr>
      </p:pic>
      <p:sp>
        <p:nvSpPr>
          <p:cNvPr id="273" name="Google Shape;273;p36"/>
          <p:cNvSpPr txBox="1"/>
          <p:nvPr/>
        </p:nvSpPr>
        <p:spPr>
          <a:xfrm>
            <a:off x="4250975" y="3281513"/>
            <a:ext cx="3501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Luego agregamos en el settings.py en las INSTALLED_APPS el ckeditor</a:t>
            </a:r>
            <a:endParaRPr b="0" i="0" sz="1350" u="none" cap="none" strike="noStrike">
              <a:solidFill>
                <a:schemeClr val="dk1"/>
              </a:solidFill>
              <a:latin typeface="DM Sans"/>
              <a:ea typeface="DM Sans"/>
              <a:cs typeface="DM Sans"/>
              <a:sym typeface="DM Sans"/>
            </a:endParaRPr>
          </a:p>
        </p:txBody>
      </p:sp>
      <p:grpSp>
        <p:nvGrpSpPr>
          <p:cNvPr id="274" name="Google Shape;274;p36"/>
          <p:cNvGrpSpPr/>
          <p:nvPr/>
        </p:nvGrpSpPr>
        <p:grpSpPr>
          <a:xfrm>
            <a:off x="3469000" y="1880420"/>
            <a:ext cx="449134" cy="475706"/>
            <a:chOff x="920089" y="412753"/>
            <a:chExt cx="510612" cy="551735"/>
          </a:xfrm>
        </p:grpSpPr>
        <p:sp>
          <p:nvSpPr>
            <p:cNvPr id="275" name="Google Shape;275;p36"/>
            <p:cNvSpPr/>
            <p:nvPr/>
          </p:nvSpPr>
          <p:spPr>
            <a:xfrm>
              <a:off x="920101" y="412753"/>
              <a:ext cx="510600" cy="4863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6"/>
            <p:cNvSpPr txBox="1"/>
            <p:nvPr/>
          </p:nvSpPr>
          <p:spPr>
            <a:xfrm>
              <a:off x="920089" y="412788"/>
              <a:ext cx="510600" cy="55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2100" u="none" cap="none" strike="noStrike">
                  <a:solidFill>
                    <a:srgbClr val="000000"/>
                  </a:solidFill>
                  <a:latin typeface="DM Sans"/>
                  <a:ea typeface="DM Sans"/>
                  <a:cs typeface="DM Sans"/>
                  <a:sym typeface="DM Sans"/>
                </a:rPr>
                <a:t>1</a:t>
              </a:r>
              <a:endParaRPr b="1" i="0" sz="2100" u="none" cap="none" strike="noStrike">
                <a:solidFill>
                  <a:srgbClr val="000000"/>
                </a:solidFill>
                <a:latin typeface="DM Sans"/>
                <a:ea typeface="DM Sans"/>
                <a:cs typeface="DM Sans"/>
                <a:sym typeface="DM Sans"/>
              </a:endParaRPr>
            </a:p>
          </p:txBody>
        </p:sp>
      </p:grpSp>
      <p:grpSp>
        <p:nvGrpSpPr>
          <p:cNvPr id="277" name="Google Shape;277;p36"/>
          <p:cNvGrpSpPr/>
          <p:nvPr/>
        </p:nvGrpSpPr>
        <p:grpSpPr>
          <a:xfrm>
            <a:off x="3833200" y="3001045"/>
            <a:ext cx="449134" cy="475706"/>
            <a:chOff x="920089" y="412753"/>
            <a:chExt cx="510612" cy="551735"/>
          </a:xfrm>
        </p:grpSpPr>
        <p:sp>
          <p:nvSpPr>
            <p:cNvPr id="278" name="Google Shape;278;p36"/>
            <p:cNvSpPr/>
            <p:nvPr/>
          </p:nvSpPr>
          <p:spPr>
            <a:xfrm>
              <a:off x="920101" y="412753"/>
              <a:ext cx="510600" cy="4863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6"/>
            <p:cNvSpPr txBox="1"/>
            <p:nvPr/>
          </p:nvSpPr>
          <p:spPr>
            <a:xfrm>
              <a:off x="920089" y="412788"/>
              <a:ext cx="510600" cy="55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2100">
                  <a:latin typeface="DM Sans"/>
                  <a:ea typeface="DM Sans"/>
                  <a:cs typeface="DM Sans"/>
                  <a:sym typeface="DM Sans"/>
                </a:rPr>
                <a:t>2</a:t>
              </a:r>
              <a:endParaRPr b="1" i="0" sz="2100" u="none" cap="none" strike="noStrike">
                <a:solidFill>
                  <a:srgbClr val="000000"/>
                </a:solidFill>
                <a:latin typeface="DM Sans"/>
                <a:ea typeface="DM Sans"/>
                <a:cs typeface="DM Sans"/>
                <a:sym typeface="DM San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CKEditor</a:t>
            </a:r>
            <a:endParaRPr b="1" i="0" sz="4000" u="none" cap="none" strike="noStrike">
              <a:solidFill>
                <a:schemeClr val="dk1"/>
              </a:solidFill>
              <a:latin typeface="DM Sans"/>
              <a:ea typeface="DM Sans"/>
              <a:cs typeface="DM Sans"/>
              <a:sym typeface="DM Sans"/>
            </a:endParaRPr>
          </a:p>
        </p:txBody>
      </p:sp>
      <p:sp>
        <p:nvSpPr>
          <p:cNvPr id="285" name="Google Shape;285;p37"/>
          <p:cNvSpPr txBox="1"/>
          <p:nvPr/>
        </p:nvSpPr>
        <p:spPr>
          <a:xfrm>
            <a:off x="530625" y="1767150"/>
            <a:ext cx="3501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Ahora en el atributo del modelo que queremos usar el texto enriquecido le cambiamos el tipo de field a RichText</a:t>
            </a:r>
            <a:r>
              <a:rPr lang="es" sz="1350">
                <a:solidFill>
                  <a:schemeClr val="dk1"/>
                </a:solidFill>
                <a:latin typeface="DM Sans"/>
                <a:ea typeface="DM Sans"/>
                <a:cs typeface="DM Sans"/>
                <a:sym typeface="DM Sans"/>
              </a:rPr>
              <a:t>Field</a:t>
            </a:r>
            <a:endParaRPr b="0" i="0" sz="1350" u="none" cap="none" strike="noStrike">
              <a:solidFill>
                <a:schemeClr val="dk1"/>
              </a:solidFill>
              <a:latin typeface="DM Sans"/>
              <a:ea typeface="DM Sans"/>
              <a:cs typeface="DM Sans"/>
              <a:sym typeface="DM Sans"/>
            </a:endParaRPr>
          </a:p>
        </p:txBody>
      </p:sp>
      <p:grpSp>
        <p:nvGrpSpPr>
          <p:cNvPr id="286" name="Google Shape;286;p37"/>
          <p:cNvGrpSpPr/>
          <p:nvPr/>
        </p:nvGrpSpPr>
        <p:grpSpPr>
          <a:xfrm>
            <a:off x="7928851" y="468323"/>
            <a:ext cx="738900" cy="738900"/>
            <a:chOff x="473351" y="619523"/>
            <a:chExt cx="738900" cy="738900"/>
          </a:xfrm>
        </p:grpSpPr>
        <p:sp>
          <p:nvSpPr>
            <p:cNvPr id="287" name="Google Shape;287;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3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89" name="Google Shape;289;p37"/>
          <p:cNvSpPr txBox="1"/>
          <p:nvPr/>
        </p:nvSpPr>
        <p:spPr>
          <a:xfrm>
            <a:off x="4346775" y="3431000"/>
            <a:ext cx="3501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Este campo para usarlo debemos importarlo del ckeditor</a:t>
            </a:r>
            <a:endParaRPr b="0" i="0" sz="1350" u="none" cap="none" strike="noStrike">
              <a:solidFill>
                <a:schemeClr val="dk1"/>
              </a:solidFill>
              <a:latin typeface="DM Sans"/>
              <a:ea typeface="DM Sans"/>
              <a:cs typeface="DM Sans"/>
              <a:sym typeface="DM Sans"/>
            </a:endParaRPr>
          </a:p>
        </p:txBody>
      </p:sp>
      <p:pic>
        <p:nvPicPr>
          <p:cNvPr id="290" name="Google Shape;290;p37"/>
          <p:cNvPicPr preferRelativeResize="0"/>
          <p:nvPr/>
        </p:nvPicPr>
        <p:blipFill>
          <a:blip r:embed="rId4">
            <a:alphaModFix/>
          </a:blip>
          <a:stretch>
            <a:fillRect/>
          </a:stretch>
        </p:blipFill>
        <p:spPr>
          <a:xfrm>
            <a:off x="4346775" y="1714175"/>
            <a:ext cx="3386000" cy="1015800"/>
          </a:xfrm>
          <a:prstGeom prst="rect">
            <a:avLst/>
          </a:prstGeom>
          <a:noFill/>
          <a:ln>
            <a:noFill/>
          </a:ln>
        </p:spPr>
      </p:pic>
      <p:pic>
        <p:nvPicPr>
          <p:cNvPr id="291" name="Google Shape;291;p37"/>
          <p:cNvPicPr preferRelativeResize="0"/>
          <p:nvPr/>
        </p:nvPicPr>
        <p:blipFill>
          <a:blip r:embed="rId5">
            <a:alphaModFix/>
          </a:blip>
          <a:stretch>
            <a:fillRect/>
          </a:stretch>
        </p:blipFill>
        <p:spPr>
          <a:xfrm>
            <a:off x="324188" y="3545413"/>
            <a:ext cx="3914775" cy="371475"/>
          </a:xfrm>
          <a:prstGeom prst="rect">
            <a:avLst/>
          </a:prstGeom>
          <a:noFill/>
          <a:ln>
            <a:noFill/>
          </a:ln>
        </p:spPr>
      </p:pic>
      <p:sp>
        <p:nvSpPr>
          <p:cNvPr id="292" name="Google Shape;292;p37"/>
          <p:cNvSpPr txBox="1"/>
          <p:nvPr/>
        </p:nvSpPr>
        <p:spPr>
          <a:xfrm>
            <a:off x="365488" y="4105625"/>
            <a:ext cx="7783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highlight>
                  <a:schemeClr val="accent6"/>
                </a:highlight>
                <a:latin typeface="DM Sans"/>
                <a:ea typeface="DM Sans"/>
                <a:cs typeface="DM Sans"/>
                <a:sym typeface="DM Sans"/>
              </a:rPr>
              <a:t>RECORDATORIO</a:t>
            </a:r>
            <a:r>
              <a:rPr lang="es" sz="1350">
                <a:solidFill>
                  <a:schemeClr val="dk1"/>
                </a:solidFill>
                <a:latin typeface="DM Sans"/>
                <a:ea typeface="DM Sans"/>
                <a:cs typeface="DM Sans"/>
                <a:sym typeface="DM Sans"/>
              </a:rPr>
              <a:t>: Al modificar el tipo de campo en el modelo debemos ejecutar el makemigrations y luego el migrate para que quede plasmado el cambio en la BD</a:t>
            </a:r>
            <a:endParaRPr/>
          </a:p>
        </p:txBody>
      </p:sp>
      <p:grpSp>
        <p:nvGrpSpPr>
          <p:cNvPr id="293" name="Google Shape;293;p37"/>
          <p:cNvGrpSpPr/>
          <p:nvPr/>
        </p:nvGrpSpPr>
        <p:grpSpPr>
          <a:xfrm>
            <a:off x="3726175" y="1532495"/>
            <a:ext cx="449134" cy="475706"/>
            <a:chOff x="920089" y="412753"/>
            <a:chExt cx="510612" cy="551735"/>
          </a:xfrm>
        </p:grpSpPr>
        <p:sp>
          <p:nvSpPr>
            <p:cNvPr id="294" name="Google Shape;294;p37"/>
            <p:cNvSpPr/>
            <p:nvPr/>
          </p:nvSpPr>
          <p:spPr>
            <a:xfrm>
              <a:off x="920101" y="412753"/>
              <a:ext cx="510600" cy="4863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7"/>
            <p:cNvSpPr txBox="1"/>
            <p:nvPr/>
          </p:nvSpPr>
          <p:spPr>
            <a:xfrm>
              <a:off x="920089" y="412788"/>
              <a:ext cx="510600" cy="55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2100">
                  <a:latin typeface="DM Sans"/>
                  <a:ea typeface="DM Sans"/>
                  <a:cs typeface="DM Sans"/>
                  <a:sym typeface="DM Sans"/>
                </a:rPr>
                <a:t>3</a:t>
              </a:r>
              <a:endParaRPr b="1" i="0" sz="2100" u="none" cap="none" strike="noStrike">
                <a:solidFill>
                  <a:srgbClr val="000000"/>
                </a:solidFill>
                <a:latin typeface="DM Sans"/>
                <a:ea typeface="DM Sans"/>
                <a:cs typeface="DM Sans"/>
                <a:sym typeface="DM Sans"/>
              </a:endParaRPr>
            </a:p>
          </p:txBody>
        </p:sp>
      </p:grpSp>
      <p:grpSp>
        <p:nvGrpSpPr>
          <p:cNvPr id="296" name="Google Shape;296;p37"/>
          <p:cNvGrpSpPr/>
          <p:nvPr/>
        </p:nvGrpSpPr>
        <p:grpSpPr>
          <a:xfrm>
            <a:off x="4032525" y="3023720"/>
            <a:ext cx="449134" cy="475706"/>
            <a:chOff x="920089" y="412753"/>
            <a:chExt cx="510612" cy="551735"/>
          </a:xfrm>
        </p:grpSpPr>
        <p:sp>
          <p:nvSpPr>
            <p:cNvPr id="297" name="Google Shape;297;p37"/>
            <p:cNvSpPr/>
            <p:nvPr/>
          </p:nvSpPr>
          <p:spPr>
            <a:xfrm>
              <a:off x="920101" y="412753"/>
              <a:ext cx="510600" cy="4863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7"/>
            <p:cNvSpPr txBox="1"/>
            <p:nvPr/>
          </p:nvSpPr>
          <p:spPr>
            <a:xfrm>
              <a:off x="920089" y="412788"/>
              <a:ext cx="510600" cy="55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2100">
                  <a:latin typeface="DM Sans"/>
                  <a:ea typeface="DM Sans"/>
                  <a:cs typeface="DM Sans"/>
                  <a:sym typeface="DM Sans"/>
                </a:rPr>
                <a:t>4</a:t>
              </a:r>
              <a:endParaRPr b="1" i="0" sz="2100" u="none" cap="none" strike="noStrike">
                <a:solidFill>
                  <a:srgbClr val="000000"/>
                </a:solidFill>
                <a:latin typeface="DM Sans"/>
                <a:ea typeface="DM Sans"/>
                <a:cs typeface="DM Sans"/>
                <a:sym typeface="DM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CKEditor</a:t>
            </a:r>
            <a:endParaRPr b="1" i="0" sz="4000" u="none" cap="none" strike="noStrike">
              <a:solidFill>
                <a:schemeClr val="dk1"/>
              </a:solidFill>
              <a:latin typeface="DM Sans"/>
              <a:ea typeface="DM Sans"/>
              <a:cs typeface="DM Sans"/>
              <a:sym typeface="DM Sans"/>
            </a:endParaRPr>
          </a:p>
        </p:txBody>
      </p:sp>
      <p:sp>
        <p:nvSpPr>
          <p:cNvPr id="304" name="Google Shape;304;p38"/>
          <p:cNvSpPr txBox="1"/>
          <p:nvPr/>
        </p:nvSpPr>
        <p:spPr>
          <a:xfrm>
            <a:off x="523050" y="1552475"/>
            <a:ext cx="35019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caso de usar formularios con la entidad a la cual le agregamos el texto enriquecido debemos modificar tambien el field del form, pasando a usar el field RichTextFormField</a:t>
            </a:r>
            <a:endParaRPr b="0" i="0" sz="1350" u="none" cap="none" strike="noStrike">
              <a:solidFill>
                <a:schemeClr val="dk1"/>
              </a:solidFill>
              <a:latin typeface="DM Sans"/>
              <a:ea typeface="DM Sans"/>
              <a:cs typeface="DM Sans"/>
              <a:sym typeface="DM Sans"/>
            </a:endParaRPr>
          </a:p>
        </p:txBody>
      </p:sp>
      <p:grpSp>
        <p:nvGrpSpPr>
          <p:cNvPr id="305" name="Google Shape;305;p38"/>
          <p:cNvGrpSpPr/>
          <p:nvPr/>
        </p:nvGrpSpPr>
        <p:grpSpPr>
          <a:xfrm>
            <a:off x="7928851" y="468323"/>
            <a:ext cx="738900" cy="738900"/>
            <a:chOff x="473351" y="619523"/>
            <a:chExt cx="738900" cy="738900"/>
          </a:xfrm>
        </p:grpSpPr>
        <p:sp>
          <p:nvSpPr>
            <p:cNvPr id="306" name="Google Shape;306;p3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7" name="Google Shape;307;p3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08" name="Google Shape;308;p38"/>
          <p:cNvSpPr txBox="1"/>
          <p:nvPr/>
        </p:nvSpPr>
        <p:spPr>
          <a:xfrm>
            <a:off x="4308925" y="3269300"/>
            <a:ext cx="3501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Este campo para usarlo debemos importarlo del ckeditor</a:t>
            </a:r>
            <a:endParaRPr b="0" i="0" sz="1350" u="none" cap="none" strike="noStrike">
              <a:solidFill>
                <a:schemeClr val="dk1"/>
              </a:solidFill>
              <a:latin typeface="DM Sans"/>
              <a:ea typeface="DM Sans"/>
              <a:cs typeface="DM Sans"/>
              <a:sym typeface="DM Sans"/>
            </a:endParaRPr>
          </a:p>
        </p:txBody>
      </p:sp>
      <p:sp>
        <p:nvSpPr>
          <p:cNvPr id="309" name="Google Shape;309;p38"/>
          <p:cNvSpPr txBox="1"/>
          <p:nvPr/>
        </p:nvSpPr>
        <p:spPr>
          <a:xfrm>
            <a:off x="523050" y="3807650"/>
            <a:ext cx="35019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p:txBody>
      </p:sp>
      <p:pic>
        <p:nvPicPr>
          <p:cNvPr id="310" name="Google Shape;310;p38"/>
          <p:cNvPicPr preferRelativeResize="0"/>
          <p:nvPr/>
        </p:nvPicPr>
        <p:blipFill>
          <a:blip r:embed="rId4">
            <a:alphaModFix/>
          </a:blip>
          <a:stretch>
            <a:fillRect/>
          </a:stretch>
        </p:blipFill>
        <p:spPr>
          <a:xfrm>
            <a:off x="4351325" y="1684800"/>
            <a:ext cx="3719950" cy="879400"/>
          </a:xfrm>
          <a:prstGeom prst="rect">
            <a:avLst/>
          </a:prstGeom>
          <a:noFill/>
          <a:ln>
            <a:noFill/>
          </a:ln>
        </p:spPr>
      </p:pic>
      <p:pic>
        <p:nvPicPr>
          <p:cNvPr id="311" name="Google Shape;311;p38"/>
          <p:cNvPicPr preferRelativeResize="0"/>
          <p:nvPr/>
        </p:nvPicPr>
        <p:blipFill>
          <a:blip r:embed="rId5">
            <a:alphaModFix/>
          </a:blip>
          <a:stretch>
            <a:fillRect/>
          </a:stretch>
        </p:blipFill>
        <p:spPr>
          <a:xfrm>
            <a:off x="523050" y="3387225"/>
            <a:ext cx="3501900" cy="364451"/>
          </a:xfrm>
          <a:prstGeom prst="rect">
            <a:avLst/>
          </a:prstGeom>
          <a:noFill/>
          <a:ln>
            <a:noFill/>
          </a:ln>
        </p:spPr>
      </p:pic>
      <p:sp>
        <p:nvSpPr>
          <p:cNvPr id="312" name="Google Shape;312;p38"/>
          <p:cNvSpPr txBox="1"/>
          <p:nvPr/>
        </p:nvSpPr>
        <p:spPr>
          <a:xfrm>
            <a:off x="523050" y="4324900"/>
            <a:ext cx="73695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highlight>
                  <a:schemeClr val="accent6"/>
                </a:highlight>
                <a:latin typeface="DM Sans"/>
                <a:ea typeface="DM Sans"/>
                <a:cs typeface="DM Sans"/>
                <a:sym typeface="DM Sans"/>
              </a:rPr>
              <a:t>ADVERTENCIA</a:t>
            </a:r>
            <a:r>
              <a:rPr lang="es" sz="1350">
                <a:solidFill>
                  <a:schemeClr val="dk1"/>
                </a:solidFill>
                <a:latin typeface="DM Sans"/>
                <a:ea typeface="DM Sans"/>
                <a:cs typeface="DM Sans"/>
                <a:sym typeface="DM Sans"/>
              </a:rPr>
              <a:t>: Tener en cuenta que parecen ser el mismo field, pero uno dice Form en el nombre y el otro no</a:t>
            </a:r>
            <a:endParaRPr b="0" i="0" sz="1350" u="none" cap="none" strike="noStrike">
              <a:solidFill>
                <a:schemeClr val="dk1"/>
              </a:solidFill>
              <a:latin typeface="DM Sans"/>
              <a:ea typeface="DM Sans"/>
              <a:cs typeface="DM Sans"/>
              <a:sym typeface="DM Sans"/>
            </a:endParaRPr>
          </a:p>
        </p:txBody>
      </p:sp>
      <p:grpSp>
        <p:nvGrpSpPr>
          <p:cNvPr id="313" name="Google Shape;313;p38"/>
          <p:cNvGrpSpPr/>
          <p:nvPr/>
        </p:nvGrpSpPr>
        <p:grpSpPr>
          <a:xfrm>
            <a:off x="3801825" y="1456845"/>
            <a:ext cx="449134" cy="475706"/>
            <a:chOff x="920089" y="412753"/>
            <a:chExt cx="510612" cy="551735"/>
          </a:xfrm>
        </p:grpSpPr>
        <p:sp>
          <p:nvSpPr>
            <p:cNvPr id="314" name="Google Shape;314;p38"/>
            <p:cNvSpPr/>
            <p:nvPr/>
          </p:nvSpPr>
          <p:spPr>
            <a:xfrm>
              <a:off x="920101" y="412753"/>
              <a:ext cx="510600" cy="4863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8"/>
            <p:cNvSpPr txBox="1"/>
            <p:nvPr/>
          </p:nvSpPr>
          <p:spPr>
            <a:xfrm>
              <a:off x="920089" y="412788"/>
              <a:ext cx="510600" cy="55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2100">
                  <a:latin typeface="DM Sans"/>
                  <a:ea typeface="DM Sans"/>
                  <a:cs typeface="DM Sans"/>
                  <a:sym typeface="DM Sans"/>
                </a:rPr>
                <a:t>5</a:t>
              </a:r>
              <a:endParaRPr b="1" i="0" sz="2100" u="none" cap="none" strike="noStrike">
                <a:solidFill>
                  <a:srgbClr val="000000"/>
                </a:solidFill>
                <a:latin typeface="DM Sans"/>
                <a:ea typeface="DM Sans"/>
                <a:cs typeface="DM Sans"/>
                <a:sym typeface="DM Sans"/>
              </a:endParaRPr>
            </a:p>
          </p:txBody>
        </p:sp>
      </p:grpSp>
      <p:grpSp>
        <p:nvGrpSpPr>
          <p:cNvPr id="316" name="Google Shape;316;p38"/>
          <p:cNvGrpSpPr/>
          <p:nvPr/>
        </p:nvGrpSpPr>
        <p:grpSpPr>
          <a:xfrm>
            <a:off x="3902200" y="2890870"/>
            <a:ext cx="449134" cy="475706"/>
            <a:chOff x="920089" y="412753"/>
            <a:chExt cx="510612" cy="551735"/>
          </a:xfrm>
        </p:grpSpPr>
        <p:sp>
          <p:nvSpPr>
            <p:cNvPr id="317" name="Google Shape;317;p38"/>
            <p:cNvSpPr/>
            <p:nvPr/>
          </p:nvSpPr>
          <p:spPr>
            <a:xfrm>
              <a:off x="920101" y="412753"/>
              <a:ext cx="510600" cy="4863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8"/>
            <p:cNvSpPr txBox="1"/>
            <p:nvPr/>
          </p:nvSpPr>
          <p:spPr>
            <a:xfrm>
              <a:off x="920089" y="412788"/>
              <a:ext cx="510600" cy="55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2100">
                  <a:latin typeface="DM Sans"/>
                  <a:ea typeface="DM Sans"/>
                  <a:cs typeface="DM Sans"/>
                  <a:sym typeface="DM Sans"/>
                </a:rPr>
                <a:t>6</a:t>
              </a:r>
              <a:endParaRPr b="1" i="0" sz="2100" u="none" cap="none" strike="noStrike">
                <a:solidFill>
                  <a:srgbClr val="000000"/>
                </a:solidFill>
                <a:latin typeface="DM Sans"/>
                <a:ea typeface="DM Sans"/>
                <a:cs typeface="DM Sans"/>
                <a:sym typeface="DM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CKEditor</a:t>
            </a:r>
            <a:endParaRPr b="1" i="0" sz="4000" u="none" cap="none" strike="noStrike">
              <a:solidFill>
                <a:schemeClr val="dk1"/>
              </a:solidFill>
              <a:latin typeface="DM Sans"/>
              <a:ea typeface="DM Sans"/>
              <a:cs typeface="DM Sans"/>
              <a:sym typeface="DM Sans"/>
            </a:endParaRPr>
          </a:p>
        </p:txBody>
      </p:sp>
      <p:sp>
        <p:nvSpPr>
          <p:cNvPr id="324" name="Google Shape;324;p39"/>
          <p:cNvSpPr txBox="1"/>
          <p:nvPr/>
        </p:nvSpPr>
        <p:spPr>
          <a:xfrm>
            <a:off x="523050" y="1552475"/>
            <a:ext cx="35019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También, en los templates donde se encuentran los formularios que implementan este campo se debe agregar un {{nombre_de_formulario.media}}</a:t>
            </a:r>
            <a:endParaRPr b="0" i="0" sz="1350" u="none" cap="none" strike="noStrike">
              <a:solidFill>
                <a:schemeClr val="dk1"/>
              </a:solidFill>
              <a:latin typeface="DM Sans"/>
              <a:ea typeface="DM Sans"/>
              <a:cs typeface="DM Sans"/>
              <a:sym typeface="DM Sans"/>
            </a:endParaRPr>
          </a:p>
        </p:txBody>
      </p:sp>
      <p:grpSp>
        <p:nvGrpSpPr>
          <p:cNvPr id="325" name="Google Shape;325;p39"/>
          <p:cNvGrpSpPr/>
          <p:nvPr/>
        </p:nvGrpSpPr>
        <p:grpSpPr>
          <a:xfrm>
            <a:off x="7928851" y="468323"/>
            <a:ext cx="738900" cy="738900"/>
            <a:chOff x="473351" y="619523"/>
            <a:chExt cx="738900" cy="738900"/>
          </a:xfrm>
        </p:grpSpPr>
        <p:sp>
          <p:nvSpPr>
            <p:cNvPr id="326" name="Google Shape;326;p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7" name="Google Shape;327;p3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28" name="Google Shape;328;p39"/>
          <p:cNvSpPr txBox="1"/>
          <p:nvPr/>
        </p:nvSpPr>
        <p:spPr>
          <a:xfrm>
            <a:off x="4308925" y="3269300"/>
            <a:ext cx="35019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Y por último, cuando queramos mostrar la información de este campo, debemos agregarle al valor cuando se quiera mostrar un pipe (la barrita vertical “|”) y luego la palabra safe </a:t>
            </a:r>
            <a:endParaRPr b="0" i="0" sz="1350" u="none" cap="none" strike="noStrike">
              <a:solidFill>
                <a:schemeClr val="dk1"/>
              </a:solidFill>
              <a:latin typeface="DM Sans"/>
              <a:ea typeface="DM Sans"/>
              <a:cs typeface="DM Sans"/>
              <a:sym typeface="DM Sans"/>
            </a:endParaRPr>
          </a:p>
        </p:txBody>
      </p:sp>
      <p:sp>
        <p:nvSpPr>
          <p:cNvPr id="329" name="Google Shape;329;p39"/>
          <p:cNvSpPr txBox="1"/>
          <p:nvPr/>
        </p:nvSpPr>
        <p:spPr>
          <a:xfrm>
            <a:off x="523050" y="3807650"/>
            <a:ext cx="35019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p:txBody>
      </p:sp>
      <p:pic>
        <p:nvPicPr>
          <p:cNvPr id="330" name="Google Shape;330;p39"/>
          <p:cNvPicPr preferRelativeResize="0"/>
          <p:nvPr/>
        </p:nvPicPr>
        <p:blipFill>
          <a:blip r:embed="rId4">
            <a:alphaModFix/>
          </a:blip>
          <a:stretch>
            <a:fillRect/>
          </a:stretch>
        </p:blipFill>
        <p:spPr>
          <a:xfrm>
            <a:off x="3796349" y="1470502"/>
            <a:ext cx="4527051" cy="1475000"/>
          </a:xfrm>
          <a:prstGeom prst="rect">
            <a:avLst/>
          </a:prstGeom>
          <a:noFill/>
          <a:ln>
            <a:noFill/>
          </a:ln>
        </p:spPr>
      </p:pic>
      <p:pic>
        <p:nvPicPr>
          <p:cNvPr id="331" name="Google Shape;331;p39"/>
          <p:cNvPicPr preferRelativeResize="0"/>
          <p:nvPr/>
        </p:nvPicPr>
        <p:blipFill>
          <a:blip r:embed="rId5">
            <a:alphaModFix/>
          </a:blip>
          <a:stretch>
            <a:fillRect/>
          </a:stretch>
        </p:blipFill>
        <p:spPr>
          <a:xfrm>
            <a:off x="523050" y="3723788"/>
            <a:ext cx="3501901" cy="314725"/>
          </a:xfrm>
          <a:prstGeom prst="rect">
            <a:avLst/>
          </a:prstGeom>
          <a:noFill/>
          <a:ln>
            <a:noFill/>
          </a:ln>
        </p:spPr>
      </p:pic>
      <p:grpSp>
        <p:nvGrpSpPr>
          <p:cNvPr id="332" name="Google Shape;332;p39"/>
          <p:cNvGrpSpPr/>
          <p:nvPr/>
        </p:nvGrpSpPr>
        <p:grpSpPr>
          <a:xfrm>
            <a:off x="3295025" y="1207220"/>
            <a:ext cx="449134" cy="475706"/>
            <a:chOff x="920089" y="412753"/>
            <a:chExt cx="510612" cy="551735"/>
          </a:xfrm>
        </p:grpSpPr>
        <p:sp>
          <p:nvSpPr>
            <p:cNvPr id="333" name="Google Shape;333;p39"/>
            <p:cNvSpPr/>
            <p:nvPr/>
          </p:nvSpPr>
          <p:spPr>
            <a:xfrm>
              <a:off x="920101" y="412753"/>
              <a:ext cx="510600" cy="4863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9"/>
            <p:cNvSpPr txBox="1"/>
            <p:nvPr/>
          </p:nvSpPr>
          <p:spPr>
            <a:xfrm>
              <a:off x="920089" y="412788"/>
              <a:ext cx="510600" cy="55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2100">
                  <a:latin typeface="DM Sans"/>
                  <a:ea typeface="DM Sans"/>
                  <a:cs typeface="DM Sans"/>
                  <a:sym typeface="DM Sans"/>
                </a:rPr>
                <a:t>7</a:t>
              </a:r>
              <a:endParaRPr b="1" i="0" sz="2100" u="none" cap="none" strike="noStrike">
                <a:solidFill>
                  <a:srgbClr val="000000"/>
                </a:solidFill>
                <a:latin typeface="DM Sans"/>
                <a:ea typeface="DM Sans"/>
                <a:cs typeface="DM Sans"/>
                <a:sym typeface="DM Sans"/>
              </a:endParaRPr>
            </a:p>
          </p:txBody>
        </p:sp>
      </p:grpSp>
      <p:grpSp>
        <p:nvGrpSpPr>
          <p:cNvPr id="335" name="Google Shape;335;p39"/>
          <p:cNvGrpSpPr/>
          <p:nvPr/>
        </p:nvGrpSpPr>
        <p:grpSpPr>
          <a:xfrm>
            <a:off x="3796350" y="3174995"/>
            <a:ext cx="449134" cy="475706"/>
            <a:chOff x="920089" y="412753"/>
            <a:chExt cx="510612" cy="551735"/>
          </a:xfrm>
        </p:grpSpPr>
        <p:sp>
          <p:nvSpPr>
            <p:cNvPr id="336" name="Google Shape;336;p39"/>
            <p:cNvSpPr/>
            <p:nvPr/>
          </p:nvSpPr>
          <p:spPr>
            <a:xfrm>
              <a:off x="920101" y="412753"/>
              <a:ext cx="510600" cy="4863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9"/>
            <p:cNvSpPr txBox="1"/>
            <p:nvPr/>
          </p:nvSpPr>
          <p:spPr>
            <a:xfrm>
              <a:off x="920089" y="412788"/>
              <a:ext cx="510600" cy="55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lang="es" sz="2100">
                  <a:latin typeface="DM Sans"/>
                  <a:ea typeface="DM Sans"/>
                  <a:cs typeface="DM Sans"/>
                  <a:sym typeface="DM Sans"/>
                </a:rPr>
                <a:t>8</a:t>
              </a:r>
              <a:endParaRPr b="1" i="0" sz="2100" u="none" cap="none" strike="noStrike">
                <a:solidFill>
                  <a:srgbClr val="000000"/>
                </a:solidFill>
                <a:latin typeface="DM Sans"/>
                <a:ea typeface="DM Sans"/>
                <a:cs typeface="DM Sans"/>
                <a:sym typeface="DM Sans"/>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nvSpPr>
        <p:spPr>
          <a:xfrm>
            <a:off x="1905000" y="2202300"/>
            <a:ext cx="53721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Heroku - Pythonanywhere</a:t>
            </a:r>
            <a:endParaRPr b="1" sz="4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Heroku*</a:t>
            </a:r>
            <a:endParaRPr b="1" i="0" sz="4000" u="none" cap="none" strike="noStrike">
              <a:solidFill>
                <a:schemeClr val="dk1"/>
              </a:solidFill>
              <a:latin typeface="DM Sans"/>
              <a:ea typeface="DM Sans"/>
              <a:cs typeface="DM Sans"/>
              <a:sym typeface="DM Sans"/>
            </a:endParaRPr>
          </a:p>
        </p:txBody>
      </p:sp>
      <p:sp>
        <p:nvSpPr>
          <p:cNvPr id="348" name="Google Shape;348;p41"/>
          <p:cNvSpPr txBox="1"/>
          <p:nvPr/>
        </p:nvSpPr>
        <p:spPr>
          <a:xfrm>
            <a:off x="457725" y="2059225"/>
            <a:ext cx="4228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Heroku es una plataforma que ayuda a los desarrolladores a ejecutar y mantener sus proyectos sin preocuparse por la gestión de la infraestructura.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Esto incluye 👉 bases de datos, seguridad, networking, logging y monitoreo. </a:t>
            </a:r>
            <a:r>
              <a:rPr b="0" i="0" lang="es" sz="1350" u="none" cap="none" strike="noStrike">
                <a:solidFill>
                  <a:srgbClr val="000000"/>
                </a:solidFill>
                <a:highlight>
                  <a:schemeClr val="accent6"/>
                </a:highlight>
                <a:latin typeface="DM Sans"/>
                <a:ea typeface="DM Sans"/>
                <a:cs typeface="DM Sans"/>
                <a:sym typeface="DM Sans"/>
              </a:rPr>
              <a:t>Con Heroku podrás tener online tu proyecto en pocos minutos.</a:t>
            </a:r>
            <a:endParaRPr b="0" i="0" sz="1350" u="none" cap="none" strike="noStrike">
              <a:solidFill>
                <a:srgbClr val="000000"/>
              </a:solidFill>
              <a:highlight>
                <a:schemeClr val="accent6"/>
              </a:highlight>
              <a:latin typeface="DM Sans"/>
              <a:ea typeface="DM Sans"/>
              <a:cs typeface="DM Sans"/>
              <a:sym typeface="DM Sans"/>
            </a:endParaRPr>
          </a:p>
        </p:txBody>
      </p:sp>
      <p:pic>
        <p:nvPicPr>
          <p:cNvPr id="349" name="Google Shape;349;p41"/>
          <p:cNvPicPr preferRelativeResize="0"/>
          <p:nvPr/>
        </p:nvPicPr>
        <p:blipFill rotWithShape="1">
          <a:blip r:embed="rId3">
            <a:alphaModFix/>
          </a:blip>
          <a:srcRect b="0" l="0" r="0" t="0"/>
          <a:stretch/>
        </p:blipFill>
        <p:spPr>
          <a:xfrm>
            <a:off x="5066050" y="1811863"/>
            <a:ext cx="3601700" cy="1519775"/>
          </a:xfrm>
          <a:prstGeom prst="rect">
            <a:avLst/>
          </a:prstGeom>
          <a:noFill/>
          <a:ln>
            <a:noFill/>
          </a:ln>
        </p:spPr>
      </p:pic>
      <p:sp>
        <p:nvSpPr>
          <p:cNvPr id="350" name="Google Shape;350;p41"/>
          <p:cNvSpPr txBox="1"/>
          <p:nvPr/>
        </p:nvSpPr>
        <p:spPr>
          <a:xfrm>
            <a:off x="467600" y="4549525"/>
            <a:ext cx="727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 partir de noviembre 2022 comenzó a ser pago</a:t>
            </a:r>
            <a:endParaRPr sz="13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Heroku</a:t>
            </a:r>
            <a:endParaRPr b="1" i="0" sz="4000" u="none" cap="none" strike="noStrike">
              <a:solidFill>
                <a:schemeClr val="dk1"/>
              </a:solidFill>
              <a:latin typeface="DM Sans"/>
              <a:ea typeface="DM Sans"/>
              <a:cs typeface="DM Sans"/>
              <a:sym typeface="DM Sans"/>
            </a:endParaRPr>
          </a:p>
        </p:txBody>
      </p:sp>
      <p:sp>
        <p:nvSpPr>
          <p:cNvPr id="356" name="Google Shape;356;p42"/>
          <p:cNvSpPr txBox="1"/>
          <p:nvPr/>
        </p:nvSpPr>
        <p:spPr>
          <a:xfrm>
            <a:off x="457725" y="2059225"/>
            <a:ext cx="57909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 popularidad de Heroku ha crecido en los últimos años, principalmente por su facilidad de uso.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Fue </a:t>
            </a:r>
            <a:r>
              <a:rPr b="0" i="0" lang="es" sz="1350" u="none" cap="none" strike="noStrike">
                <a:solidFill>
                  <a:srgbClr val="000000"/>
                </a:solidFill>
                <a:highlight>
                  <a:schemeClr val="accent6"/>
                </a:highlight>
                <a:latin typeface="DM Sans"/>
                <a:ea typeface="DM Sans"/>
                <a:cs typeface="DM Sans"/>
                <a:sym typeface="DM Sans"/>
              </a:rPr>
              <a:t>creada por desarrolladores</a:t>
            </a:r>
            <a:r>
              <a:rPr b="0" i="0" lang="es" sz="1350" u="none" cap="none" strike="noStrike">
                <a:solidFill>
                  <a:srgbClr val="000000"/>
                </a:solidFill>
                <a:latin typeface="DM Sans"/>
                <a:ea typeface="DM Sans"/>
                <a:cs typeface="DM Sans"/>
                <a:sym typeface="DM Sans"/>
              </a:rPr>
              <a:t> para desarrolladores, lo que la convierte en la mejor opción para muchos proyectos de desarrollo.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pic>
        <p:nvPicPr>
          <p:cNvPr id="357" name="Google Shape;357;p42"/>
          <p:cNvPicPr preferRelativeResize="0"/>
          <p:nvPr/>
        </p:nvPicPr>
        <p:blipFill rotWithShape="1">
          <a:blip r:embed="rId3">
            <a:alphaModFix/>
          </a:blip>
          <a:srcRect b="0" l="0" r="0" t="0"/>
          <a:stretch/>
        </p:blipFill>
        <p:spPr>
          <a:xfrm>
            <a:off x="6402762" y="1847737"/>
            <a:ext cx="1448026" cy="14480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Pythonanywhere</a:t>
            </a:r>
            <a:endParaRPr b="1" i="0" sz="4000" u="none" cap="none" strike="noStrike">
              <a:solidFill>
                <a:schemeClr val="dk1"/>
              </a:solidFill>
              <a:latin typeface="DM Sans"/>
              <a:ea typeface="DM Sans"/>
              <a:cs typeface="DM Sans"/>
              <a:sym typeface="DM Sans"/>
            </a:endParaRPr>
          </a:p>
        </p:txBody>
      </p:sp>
      <p:sp>
        <p:nvSpPr>
          <p:cNvPr id="363" name="Google Shape;363;p43"/>
          <p:cNvSpPr txBox="1"/>
          <p:nvPr/>
        </p:nvSpPr>
        <p:spPr>
          <a:xfrm>
            <a:off x="503250" y="1827025"/>
            <a:ext cx="7527900" cy="9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Hosting dedicado únicamente a aplicaciones basado en Python. </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Contiene un entorno muy amigable, acceso bash mediante la web, administración de base de datos, entorno virtual; entre otras muchas ventajas. Para aplicaciones de poco tráfico es gratuito 😉</a:t>
            </a:r>
            <a:r>
              <a:rPr b="0" i="0" lang="es" sz="1350" u="none" cap="none" strike="noStrike">
                <a:solidFill>
                  <a:srgbClr val="000000"/>
                </a:solidFill>
                <a:highlight>
                  <a:srgbClr val="FFFFFF"/>
                </a:highlight>
                <a:latin typeface="DM Sans"/>
                <a:ea typeface="DM Sans"/>
                <a:cs typeface="DM Sans"/>
                <a:sym typeface="DM Sans"/>
              </a:rPr>
              <a:t>	</a:t>
            </a:r>
            <a:endParaRPr b="0" i="0" sz="1350" u="none" cap="none" strike="noStrike">
              <a:solidFill>
                <a:srgbClr val="000000"/>
              </a:solidFill>
              <a:highlight>
                <a:srgbClr val="FFFFFF"/>
              </a:highlight>
              <a:latin typeface="DM Sans"/>
              <a:ea typeface="DM Sans"/>
              <a:cs typeface="DM Sans"/>
              <a:sym typeface="DM Sans"/>
            </a:endParaRPr>
          </a:p>
        </p:txBody>
      </p:sp>
      <p:sp>
        <p:nvSpPr>
          <p:cNvPr id="364" name="Google Shape;364;p43"/>
          <p:cNvSpPr txBox="1"/>
          <p:nvPr/>
        </p:nvSpPr>
        <p:spPr>
          <a:xfrm>
            <a:off x="4115225" y="4157225"/>
            <a:ext cx="4101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chemeClr val="accent6"/>
                </a:highlight>
                <a:latin typeface="DM Sans"/>
                <a:ea typeface="DM Sans"/>
                <a:cs typeface="DM Sans"/>
                <a:sym typeface="DM Sans"/>
              </a:rPr>
              <a:t>Documentación oficial: </a:t>
            </a:r>
            <a:r>
              <a:rPr b="0" i="0" lang="es" sz="1350" u="none" cap="none" strike="noStrike">
                <a:solidFill>
                  <a:srgbClr val="000000"/>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3"/>
              </a:rPr>
              <a:t>Documentación</a:t>
            </a:r>
            <a:endParaRPr b="0" i="0" sz="1350" u="none" cap="none" strike="noStrike">
              <a:solidFill>
                <a:srgbClr val="000000"/>
              </a:solidFill>
              <a:latin typeface="DM Sans"/>
              <a:ea typeface="DM Sans"/>
              <a:cs typeface="DM Sans"/>
              <a:sym typeface="DM Sans"/>
            </a:endParaRPr>
          </a:p>
        </p:txBody>
      </p:sp>
      <p:sp>
        <p:nvSpPr>
          <p:cNvPr id="365" name="Google Shape;365;p43"/>
          <p:cNvSpPr txBox="1"/>
          <p:nvPr/>
        </p:nvSpPr>
        <p:spPr>
          <a:xfrm>
            <a:off x="4115225" y="3589200"/>
            <a:ext cx="3271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chemeClr val="accent6"/>
                </a:highlight>
                <a:latin typeface="DM Sans"/>
                <a:ea typeface="DM Sans"/>
                <a:cs typeface="DM Sans"/>
                <a:sym typeface="DM Sans"/>
              </a:rPr>
              <a:t>Página oficial:</a:t>
            </a:r>
            <a:r>
              <a:rPr b="0" i="0" lang="es" sz="1350" u="none" cap="none" strike="noStrike">
                <a:solidFill>
                  <a:srgbClr val="000000"/>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4"/>
              </a:rPr>
              <a:t>Pythonanywhere</a:t>
            </a:r>
            <a:endParaRPr b="0" i="0" sz="1350" u="none" cap="none" strike="noStrike">
              <a:solidFill>
                <a:srgbClr val="000000"/>
              </a:solidFill>
              <a:latin typeface="DM Sans"/>
              <a:ea typeface="DM Sans"/>
              <a:cs typeface="DM Sans"/>
              <a:sym typeface="DM Sans"/>
            </a:endParaRPr>
          </a:p>
        </p:txBody>
      </p:sp>
      <p:pic>
        <p:nvPicPr>
          <p:cNvPr id="366" name="Google Shape;366;p43"/>
          <p:cNvPicPr preferRelativeResize="0"/>
          <p:nvPr/>
        </p:nvPicPr>
        <p:blipFill rotWithShape="1">
          <a:blip r:embed="rId5">
            <a:alphaModFix/>
          </a:blip>
          <a:srcRect b="0" l="0" r="0" t="0"/>
          <a:stretch/>
        </p:blipFill>
        <p:spPr>
          <a:xfrm>
            <a:off x="514775" y="3394900"/>
            <a:ext cx="3381375" cy="1352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44"/>
          <p:cNvGrpSpPr/>
          <p:nvPr/>
        </p:nvGrpSpPr>
        <p:grpSpPr>
          <a:xfrm>
            <a:off x="7928851" y="468323"/>
            <a:ext cx="738900" cy="738900"/>
            <a:chOff x="473351" y="619523"/>
            <a:chExt cx="738900" cy="738900"/>
          </a:xfrm>
        </p:grpSpPr>
        <p:sp>
          <p:nvSpPr>
            <p:cNvPr id="372" name="Google Shape;372;p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4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74" name="Google Shape;374;p44"/>
          <p:cNvSpPr txBox="1"/>
          <p:nvPr/>
        </p:nvSpPr>
        <p:spPr>
          <a:xfrm>
            <a:off x="476250" y="4550500"/>
            <a:ext cx="5612700" cy="608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Fuente:</a:t>
            </a:r>
            <a:r>
              <a:rPr b="0" i="0" lang="es" sz="1100" u="sng" cap="none" strike="noStrike">
                <a:solidFill>
                  <a:schemeClr val="accent5"/>
                </a:solidFill>
                <a:latin typeface="DM Sans"/>
                <a:ea typeface="DM Sans"/>
                <a:cs typeface="DM Sans"/>
                <a:sym typeface="DM Sans"/>
              </a:rPr>
              <a:t> </a:t>
            </a:r>
            <a:r>
              <a:rPr b="0" i="0" lang="es" sz="1100" u="sng" cap="none" strike="noStrike">
                <a:solidFill>
                  <a:schemeClr val="hlink"/>
                </a:solidFill>
                <a:highlight>
                  <a:schemeClr val="lt1"/>
                </a:highlight>
                <a:latin typeface="DM Sans"/>
                <a:ea typeface="DM Sans"/>
                <a:cs typeface="DM Sans"/>
                <a:sym typeface="DM Sans"/>
                <a:hlinkClick r:id="rId4"/>
              </a:rPr>
              <a:t>How to deploy Django Application to PythonAnywhere.com</a:t>
            </a:r>
            <a:endParaRPr b="0" i="0" sz="1100" u="sng" cap="none" strike="noStrike">
              <a:solidFill>
                <a:schemeClr val="accent5"/>
              </a:solidFill>
              <a:highlight>
                <a:schemeClr val="lt1"/>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pic>
        <p:nvPicPr>
          <p:cNvPr descr="This video shows steps to be taken to deploy a Web Application developed using Django Framework, from local system to PythonAnywhere.com - cloud platform." id="375" name="Google Shape;375;p44" title="How to deploy Django Application to PythonAnywhere.com (Cloud)">
            <a:hlinkClick r:id="rId5"/>
          </p:cNvPr>
          <p:cNvPicPr preferRelativeResize="0"/>
          <p:nvPr/>
        </p:nvPicPr>
        <p:blipFill rotWithShape="1">
          <a:blip r:embed="rId6">
            <a:alphaModFix/>
          </a:blip>
          <a:srcRect b="0" l="0" r="0" t="0"/>
          <a:stretch/>
        </p:blipFill>
        <p:spPr>
          <a:xfrm>
            <a:off x="1409425" y="443575"/>
            <a:ext cx="5612750" cy="404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8"/>
          <p:cNvSpPr txBox="1"/>
          <p:nvPr/>
        </p:nvSpPr>
        <p:spPr>
          <a:xfrm>
            <a:off x="1243150" y="2276100"/>
            <a:ext cx="7220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Playground avanzado Parte II y próximos pasos en el mundo de la programación</a:t>
            </a:r>
            <a:endParaRPr b="1" sz="4000">
              <a:solidFill>
                <a:srgbClr val="EAFF6A"/>
              </a:solidFill>
              <a:latin typeface="DM Sans"/>
              <a:ea typeface="DM Sans"/>
              <a:cs typeface="DM Sans"/>
              <a:sym typeface="DM Sans"/>
            </a:endParaRPr>
          </a:p>
        </p:txBody>
      </p:sp>
      <p:sp>
        <p:nvSpPr>
          <p:cNvPr id="61" name="Google Shape;61;p1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Semana 13</a:t>
            </a:r>
            <a:r>
              <a:rPr b="1" lang="es" sz="1800">
                <a:solidFill>
                  <a:schemeClr val="lt1"/>
                </a:solidFill>
                <a:latin typeface="DM Sans"/>
                <a:ea typeface="DM Sans"/>
                <a:cs typeface="DM Sans"/>
                <a:sym typeface="DM Sans"/>
              </a:rPr>
              <a:t>.</a:t>
            </a:r>
            <a:r>
              <a:rPr lang="es"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Pythonanywhere </a:t>
            </a:r>
            <a:r>
              <a:rPr b="1" lang="es" sz="4000">
                <a:solidFill>
                  <a:schemeClr val="dk1"/>
                </a:solidFill>
                <a:latin typeface="DM Sans"/>
                <a:ea typeface="DM Sans"/>
                <a:cs typeface="DM Sans"/>
                <a:sym typeface="DM Sans"/>
              </a:rPr>
              <a:t>vs.</a:t>
            </a:r>
            <a:r>
              <a:rPr b="1" i="0" lang="es" sz="4000" u="none" cap="none" strike="noStrike">
                <a:solidFill>
                  <a:schemeClr val="dk1"/>
                </a:solidFill>
                <a:latin typeface="DM Sans"/>
                <a:ea typeface="DM Sans"/>
                <a:cs typeface="DM Sans"/>
                <a:sym typeface="DM Sans"/>
              </a:rPr>
              <a:t> Heroku</a:t>
            </a:r>
            <a:endParaRPr b="1" i="0" sz="4000" u="none" cap="none" strike="noStrike">
              <a:solidFill>
                <a:schemeClr val="dk1"/>
              </a:solidFill>
              <a:latin typeface="DM Sans"/>
              <a:ea typeface="DM Sans"/>
              <a:cs typeface="DM Sans"/>
              <a:sym typeface="DM Sans"/>
            </a:endParaRPr>
          </a:p>
        </p:txBody>
      </p:sp>
      <p:graphicFrame>
        <p:nvGraphicFramePr>
          <p:cNvPr id="381" name="Google Shape;381;p45"/>
          <p:cNvGraphicFramePr/>
          <p:nvPr/>
        </p:nvGraphicFramePr>
        <p:xfrm>
          <a:off x="1147200" y="1461780"/>
          <a:ext cx="3000000" cy="3000000"/>
        </p:xfrm>
        <a:graphic>
          <a:graphicData uri="http://schemas.openxmlformats.org/drawingml/2006/table">
            <a:tbl>
              <a:tblPr>
                <a:noFill/>
                <a:tableStyleId>{E9DE6A10-0C0D-43DE-AD92-6B0812000F1E}</a:tableStyleId>
              </a:tblPr>
              <a:tblGrid>
                <a:gridCol w="3623650"/>
                <a:gridCol w="3577450"/>
              </a:tblGrid>
              <a:tr h="313125">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lt1"/>
                          </a:highlight>
                          <a:latin typeface="DM Sans"/>
                          <a:ea typeface="DM Sans"/>
                          <a:cs typeface="DM Sans"/>
                          <a:sym typeface="DM Sans"/>
                        </a:rPr>
                        <a:t>Ventajas Heroku</a:t>
                      </a:r>
                      <a:endParaRPr b="1" sz="1350" u="none" cap="none" strike="noStrike">
                        <a:highlight>
                          <a:schemeClr val="lt1"/>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lt1"/>
                          </a:highlight>
                          <a:latin typeface="DM Sans"/>
                          <a:ea typeface="DM Sans"/>
                          <a:cs typeface="DM Sans"/>
                          <a:sym typeface="DM Sans"/>
                        </a:rPr>
                        <a:t>Ventajas Pythonanywhere</a:t>
                      </a:r>
                      <a:endParaRPr b="1" sz="1350" u="none" cap="none" strike="noStrike">
                        <a:highlight>
                          <a:schemeClr val="lt1"/>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581800">
                <a:tc>
                  <a:txBody>
                    <a:bodyPr/>
                    <a:lstStyle/>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Despliegue sencillo.</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Gratis para proyectos paralelos.</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Enorme ahorro de tiempo.</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Escalado simple.</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Se requieren habilidades bajas en DevOps.</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Configuración fácil.</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Complementos para casi todo.</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Apto para principiantes.</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Mejor para startups.</a:t>
                      </a:r>
                      <a:endParaRPr sz="1150" u="none" cap="none" strike="noStrike">
                        <a:latin typeface="DM Sans"/>
                        <a:ea typeface="DM Sans"/>
                        <a:cs typeface="DM Sans"/>
                        <a:sym typeface="DM Sans"/>
                      </a:endParaRPr>
                    </a:p>
                    <a:p>
                      <a:pPr indent="-301625" lvl="0" marL="457200" rtl="0" algn="l">
                        <a:spcBef>
                          <a:spcPts val="0"/>
                        </a:spcBef>
                        <a:spcAft>
                          <a:spcPts val="0"/>
                        </a:spcAft>
                        <a:buClr>
                          <a:schemeClr val="accent4"/>
                        </a:buClr>
                        <a:buSzPts val="1150"/>
                        <a:buFont typeface="DM Sans"/>
                        <a:buChar char="✓"/>
                      </a:pPr>
                      <a:r>
                        <a:rPr lang="es" sz="1150">
                          <a:solidFill>
                            <a:schemeClr val="dk1"/>
                          </a:solidFill>
                          <a:latin typeface="DM Sans"/>
                          <a:ea typeface="DM Sans"/>
                          <a:cs typeface="DM Sans"/>
                          <a:sym typeface="DM Sans"/>
                        </a:rPr>
                        <a:t>Curva de aprendizaje baja.</a:t>
                      </a:r>
                      <a:endParaRPr sz="1150">
                        <a:solidFill>
                          <a:schemeClr val="dk1"/>
                        </a:solidFill>
                        <a:latin typeface="DM Sans"/>
                        <a:ea typeface="DM Sans"/>
                        <a:cs typeface="DM Sans"/>
                        <a:sym typeface="DM Sans"/>
                      </a:endParaRPr>
                    </a:p>
                    <a:p>
                      <a:pPr indent="-301625" lvl="0" marL="457200" rtl="0" algn="l">
                        <a:spcBef>
                          <a:spcPts val="0"/>
                        </a:spcBef>
                        <a:spcAft>
                          <a:spcPts val="0"/>
                        </a:spcAft>
                        <a:buClr>
                          <a:schemeClr val="accent4"/>
                        </a:buClr>
                        <a:buSzPts val="1150"/>
                        <a:buFont typeface="DM Sans"/>
                        <a:buChar char="✓"/>
                      </a:pPr>
                      <a:r>
                        <a:rPr lang="es" sz="1150">
                          <a:solidFill>
                            <a:schemeClr val="dk1"/>
                          </a:solidFill>
                          <a:latin typeface="DM Sans"/>
                          <a:ea typeface="DM Sans"/>
                          <a:cs typeface="DM Sans"/>
                          <a:sym typeface="DM Sans"/>
                        </a:rPr>
                        <a:t>Fácil de agregar colaboradores.</a:t>
                      </a:r>
                      <a:endParaRPr sz="1150">
                        <a:solidFill>
                          <a:schemeClr val="dk1"/>
                        </a:solidFill>
                        <a:latin typeface="DM Sans"/>
                        <a:ea typeface="DM Sans"/>
                        <a:cs typeface="DM Sans"/>
                        <a:sym typeface="DM Sans"/>
                      </a:endParaRPr>
                    </a:p>
                    <a:p>
                      <a:pPr indent="-301625" lvl="0" marL="457200" rtl="0" algn="l">
                        <a:spcBef>
                          <a:spcPts val="0"/>
                        </a:spcBef>
                        <a:spcAft>
                          <a:spcPts val="0"/>
                        </a:spcAft>
                        <a:buClr>
                          <a:schemeClr val="accent4"/>
                        </a:buClr>
                        <a:buSzPts val="1150"/>
                        <a:buFont typeface="DM Sans"/>
                        <a:buChar char="✓"/>
                      </a:pPr>
                      <a:r>
                        <a:rPr lang="es" sz="1150">
                          <a:solidFill>
                            <a:schemeClr val="dk1"/>
                          </a:solidFill>
                          <a:latin typeface="DM Sans"/>
                          <a:ea typeface="DM Sans"/>
                          <a:cs typeface="DM Sans"/>
                          <a:sym typeface="DM Sans"/>
                        </a:rPr>
                        <a:t>Desarrollo más rápido.</a:t>
                      </a:r>
                      <a:endParaRPr sz="11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150">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Aplicaciones web.</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Configuración fácil.</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Superfácil de usar.</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Acceso a Shell.</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Gran apoyo.</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Plan gratuito.</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Muchas cosas como Python están preinstaladas.</a:t>
                      </a:r>
                      <a:endParaRPr sz="1150" u="none" cap="none" strike="noStrike">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Pythonanywhere </a:t>
            </a:r>
            <a:r>
              <a:rPr b="1" lang="es" sz="4000">
                <a:solidFill>
                  <a:schemeClr val="dk1"/>
                </a:solidFill>
                <a:latin typeface="DM Sans"/>
                <a:ea typeface="DM Sans"/>
                <a:cs typeface="DM Sans"/>
                <a:sym typeface="DM Sans"/>
              </a:rPr>
              <a:t>vs.</a:t>
            </a:r>
            <a:r>
              <a:rPr b="1" i="0" lang="es" sz="4000" u="none" cap="none" strike="noStrike">
                <a:solidFill>
                  <a:schemeClr val="dk1"/>
                </a:solidFill>
                <a:latin typeface="DM Sans"/>
                <a:ea typeface="DM Sans"/>
                <a:cs typeface="DM Sans"/>
                <a:sym typeface="DM Sans"/>
              </a:rPr>
              <a:t> Heroku</a:t>
            </a:r>
            <a:endParaRPr b="1" i="0" sz="4000" u="none" cap="none" strike="noStrike">
              <a:solidFill>
                <a:schemeClr val="dk1"/>
              </a:solidFill>
              <a:latin typeface="DM Sans"/>
              <a:ea typeface="DM Sans"/>
              <a:cs typeface="DM Sans"/>
              <a:sym typeface="DM Sans"/>
            </a:endParaRPr>
          </a:p>
        </p:txBody>
      </p:sp>
      <p:graphicFrame>
        <p:nvGraphicFramePr>
          <p:cNvPr id="387" name="Google Shape;387;p46"/>
          <p:cNvGraphicFramePr/>
          <p:nvPr/>
        </p:nvGraphicFramePr>
        <p:xfrm>
          <a:off x="1147200" y="1461780"/>
          <a:ext cx="3000000" cy="3000000"/>
        </p:xfrm>
        <a:graphic>
          <a:graphicData uri="http://schemas.openxmlformats.org/drawingml/2006/table">
            <a:tbl>
              <a:tblPr>
                <a:noFill/>
                <a:tableStyleId>{E9DE6A10-0C0D-43DE-AD92-6B0812000F1E}</a:tableStyleId>
              </a:tblPr>
              <a:tblGrid>
                <a:gridCol w="3623650"/>
                <a:gridCol w="3577450"/>
              </a:tblGrid>
              <a:tr h="313125">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accent6"/>
                          </a:highlight>
                          <a:latin typeface="DM Sans"/>
                          <a:ea typeface="DM Sans"/>
                          <a:cs typeface="DM Sans"/>
                          <a:sym typeface="DM Sans"/>
                        </a:rPr>
                        <a:t>Ventajas Heroku</a:t>
                      </a:r>
                      <a:endParaRPr b="1" sz="1350" u="none" cap="none" strike="noStrike">
                        <a:highlight>
                          <a:schemeClr val="accent6"/>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accent6"/>
                          </a:highlight>
                          <a:latin typeface="DM Sans"/>
                          <a:ea typeface="DM Sans"/>
                          <a:cs typeface="DM Sans"/>
                          <a:sym typeface="DM Sans"/>
                        </a:rPr>
                        <a:t>Ventajas Pythonanywhere</a:t>
                      </a:r>
                      <a:endParaRPr b="1" sz="1350" u="none" cap="none" strike="noStrike">
                        <a:highlight>
                          <a:schemeClr val="accent6"/>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581800">
                <a:tc>
                  <a:txBody>
                    <a:bodyPr/>
                    <a:lstStyle/>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Curva de aprendizaje baja.</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Alojamiento Postgres.</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Fácil de agregar colaboradores.</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Desarrollo más rápido.</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Impresionante documentación.</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Céntrese en el producto, no en la implementación.</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Retroceso simple.</a:t>
                      </a:r>
                      <a:endParaRPr sz="1150" u="none" cap="none" strike="noStrike">
                        <a:latin typeface="DM Sans"/>
                        <a:ea typeface="DM Sans"/>
                        <a:cs typeface="DM Sans"/>
                        <a:sym typeface="DM Sans"/>
                      </a:endParaRPr>
                    </a:p>
                    <a:p>
                      <a:pPr indent="-301625" lvl="0" marL="457200" marR="0" rtl="0" algn="l">
                        <a:lnSpc>
                          <a:spcPct val="100000"/>
                        </a:lnSpc>
                        <a:spcBef>
                          <a:spcPts val="0"/>
                        </a:spcBef>
                        <a:spcAft>
                          <a:spcPts val="0"/>
                        </a:spcAft>
                        <a:buClr>
                          <a:schemeClr val="accent4"/>
                        </a:buClr>
                        <a:buSzPts val="1150"/>
                        <a:buFont typeface="DM Sans"/>
                        <a:buChar char="✓"/>
                      </a:pPr>
                      <a:r>
                        <a:rPr lang="es" sz="1150" u="none" cap="none" strike="noStrike">
                          <a:latin typeface="DM Sans"/>
                          <a:ea typeface="DM Sans"/>
                          <a:cs typeface="DM Sans"/>
                          <a:sym typeface="DM Sans"/>
                        </a:rPr>
                        <a:t>Fácil integración.</a:t>
                      </a:r>
                      <a:endParaRPr sz="115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Pythonanywhere vs Heroku</a:t>
            </a:r>
            <a:endParaRPr b="1" i="0" sz="4000" u="none" cap="none" strike="noStrike">
              <a:solidFill>
                <a:schemeClr val="dk1"/>
              </a:solidFill>
              <a:latin typeface="DM Sans"/>
              <a:ea typeface="DM Sans"/>
              <a:cs typeface="DM Sans"/>
              <a:sym typeface="DM Sans"/>
            </a:endParaRPr>
          </a:p>
        </p:txBody>
      </p:sp>
      <p:graphicFrame>
        <p:nvGraphicFramePr>
          <p:cNvPr id="393" name="Google Shape;393;p47"/>
          <p:cNvGraphicFramePr/>
          <p:nvPr/>
        </p:nvGraphicFramePr>
        <p:xfrm>
          <a:off x="1147200" y="1461780"/>
          <a:ext cx="3000000" cy="3000000"/>
        </p:xfrm>
        <a:graphic>
          <a:graphicData uri="http://schemas.openxmlformats.org/drawingml/2006/table">
            <a:tbl>
              <a:tblPr>
                <a:noFill/>
                <a:tableStyleId>{E9DE6A10-0C0D-43DE-AD92-6B0812000F1E}</a:tableStyleId>
              </a:tblPr>
              <a:tblGrid>
                <a:gridCol w="3623650"/>
                <a:gridCol w="3577450"/>
              </a:tblGrid>
              <a:tr h="313125">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accent6"/>
                          </a:highlight>
                          <a:latin typeface="DM Sans"/>
                          <a:ea typeface="DM Sans"/>
                          <a:cs typeface="DM Sans"/>
                          <a:sym typeface="DM Sans"/>
                        </a:rPr>
                        <a:t>Desventajas Heroku</a:t>
                      </a:r>
                      <a:endParaRPr b="1" sz="1350" u="none" cap="none" strike="noStrike">
                        <a:highlight>
                          <a:schemeClr val="accent6"/>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50"/>
                        <a:buFont typeface="Arial"/>
                        <a:buNone/>
                      </a:pPr>
                      <a:r>
                        <a:rPr b="1" lang="es" sz="1350" u="none" cap="none" strike="noStrike">
                          <a:highlight>
                            <a:schemeClr val="accent6"/>
                          </a:highlight>
                          <a:latin typeface="DM Sans"/>
                          <a:ea typeface="DM Sans"/>
                          <a:cs typeface="DM Sans"/>
                          <a:sym typeface="DM Sans"/>
                        </a:rPr>
                        <a:t>Desventajas Pythonanywhere</a:t>
                      </a:r>
                      <a:endParaRPr b="1" sz="1350" u="none" cap="none" strike="noStrike">
                        <a:highlight>
                          <a:schemeClr val="accent6"/>
                        </a:highlight>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2581800">
                <a:tc>
                  <a:txBody>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No mucha flexibilidad.</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No hay opción de MySQL utilizable.</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Almacenamiento.</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Bajo rendimiento en el nivel gratuito.</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El soporte 24/7 cuesta $ 1,000 por mes</a:t>
                      </a:r>
                      <a:endParaRPr sz="135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Sin acceso de root.</a:t>
                      </a:r>
                      <a:endParaRPr sz="1350" u="none" cap="none" strike="noStrike">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u="none" cap="none" strike="noStrike">
                          <a:latin typeface="DM Sans"/>
                          <a:ea typeface="DM Sans"/>
                          <a:cs typeface="DM Sans"/>
                          <a:sym typeface="DM Sans"/>
                        </a:rPr>
                        <a:t>Comunidad realmente pequeña.</a:t>
                      </a:r>
                      <a:endParaRPr sz="1350" u="none" cap="none" strike="noStrike">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pSp>
        <p:nvGrpSpPr>
          <p:cNvPr id="398" name="Google Shape;398;p48"/>
          <p:cNvGrpSpPr/>
          <p:nvPr/>
        </p:nvGrpSpPr>
        <p:grpSpPr>
          <a:xfrm>
            <a:off x="457338" y="468286"/>
            <a:ext cx="431100" cy="431100"/>
            <a:chOff x="4616400" y="1950761"/>
            <a:chExt cx="431100" cy="431100"/>
          </a:xfrm>
        </p:grpSpPr>
        <p:sp>
          <p:nvSpPr>
            <p:cNvPr id="399" name="Google Shape;399;p4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0" name="Google Shape;400;p48"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01" name="Google Shape;401;p48"/>
          <p:cNvSpPr txBox="1"/>
          <p:nvPr/>
        </p:nvSpPr>
        <p:spPr>
          <a:xfrm>
            <a:off x="457350" y="228315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DM Sans"/>
                <a:ea typeface="DM Sans"/>
                <a:cs typeface="DM Sans"/>
                <a:sym typeface="DM Sans"/>
              </a:rPr>
              <a:t>Para cosas sencillas</a:t>
            </a:r>
            <a:r>
              <a:rPr lang="es" sz="2500">
                <a:solidFill>
                  <a:schemeClr val="lt1"/>
                </a:solidFill>
                <a:latin typeface="DM Sans"/>
                <a:ea typeface="DM Sans"/>
                <a:cs typeface="DM Sans"/>
                <a:sym typeface="DM Sans"/>
              </a:rPr>
              <a:t>:</a:t>
            </a:r>
            <a:r>
              <a:rPr b="0" i="0" lang="es" sz="2500" u="none" cap="none" strike="noStrike">
                <a:solidFill>
                  <a:schemeClr val="lt1"/>
                </a:solidFill>
                <a:latin typeface="DM Sans"/>
                <a:ea typeface="DM Sans"/>
                <a:cs typeface="DM Sans"/>
                <a:sym typeface="DM Sans"/>
              </a:rPr>
              <a:t> PythonAnyWhere</a:t>
            </a:r>
            <a:r>
              <a:rPr lang="es" sz="2500">
                <a:solidFill>
                  <a:schemeClr val="lt1"/>
                </a:solidFill>
                <a:latin typeface="DM Sans"/>
                <a:ea typeface="DM Sans"/>
                <a:cs typeface="DM Sans"/>
                <a:sym typeface="DM Sans"/>
              </a:rPr>
              <a:t>.</a:t>
            </a:r>
            <a:endParaRPr sz="25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P</a:t>
            </a:r>
            <a:r>
              <a:rPr b="0" i="0" lang="es" sz="2500" u="none" cap="none" strike="noStrike">
                <a:solidFill>
                  <a:schemeClr val="lt1"/>
                </a:solidFill>
                <a:latin typeface="DM Sans"/>
                <a:ea typeface="DM Sans"/>
                <a:cs typeface="DM Sans"/>
                <a:sym typeface="DM Sans"/>
              </a:rPr>
              <a:t>ara proyectos complejos y cooperativos: Heroku, incluso para poner en producción.</a:t>
            </a:r>
            <a:endParaRPr b="1" i="0" sz="2500" u="none" cap="none" strike="noStrike">
              <a:solidFill>
                <a:srgbClr val="EAFF6A"/>
              </a:solidFill>
              <a:latin typeface="DM Sans"/>
              <a:ea typeface="DM Sans"/>
              <a:cs typeface="DM Sans"/>
              <a:sym typeface="DM Sans"/>
            </a:endParaRPr>
          </a:p>
        </p:txBody>
      </p:sp>
      <p:sp>
        <p:nvSpPr>
          <p:cNvPr id="402" name="Google Shape;402;p48"/>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El secreto del programador</a:t>
            </a:r>
            <a:endParaRPr b="1" i="0" sz="4000" u="none" cap="none" strike="noStrike">
              <a:solidFill>
                <a:srgbClr val="EAFF6A"/>
              </a:solidFill>
              <a:latin typeface="DM Sans"/>
              <a:ea typeface="DM Sans"/>
              <a:cs typeface="DM Sans"/>
              <a:sym typeface="DM Sans"/>
            </a:endParaRPr>
          </a:p>
        </p:txBody>
      </p:sp>
      <p:sp>
        <p:nvSpPr>
          <p:cNvPr id="403" name="Google Shape;403;p4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Otras alternativas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Otras alternativas</a:t>
            </a:r>
            <a:endParaRPr b="1" i="0" sz="4000" u="none" cap="none" strike="noStrike">
              <a:solidFill>
                <a:schemeClr val="dk1"/>
              </a:solidFill>
              <a:latin typeface="DM Sans"/>
              <a:ea typeface="DM Sans"/>
              <a:cs typeface="DM Sans"/>
              <a:sym typeface="DM Sans"/>
            </a:endParaRPr>
          </a:p>
        </p:txBody>
      </p:sp>
      <p:sp>
        <p:nvSpPr>
          <p:cNvPr id="414" name="Google Shape;414;p50"/>
          <p:cNvSpPr txBox="1"/>
          <p:nvPr/>
        </p:nvSpPr>
        <p:spPr>
          <a:xfrm>
            <a:off x="534400" y="1440600"/>
            <a:ext cx="8098200" cy="145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Hay muchos otros servicios web semejantes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Aquí los diez más populares:  </a:t>
            </a:r>
            <a:r>
              <a:rPr b="0" i="0" lang="es" sz="1350" u="sng" cap="none" strike="noStrike">
                <a:solidFill>
                  <a:schemeClr val="hlink"/>
                </a:solidFill>
                <a:latin typeface="DM Sans"/>
                <a:ea typeface="DM Sans"/>
                <a:cs typeface="DM Sans"/>
                <a:sym typeface="DM Sans"/>
                <a:hlinkClick r:id="rId3"/>
              </a:rPr>
              <a:t>Deploy Web Django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                    De esa lista la alternativa más completa es la </a:t>
            </a:r>
            <a:r>
              <a:rPr b="0" i="0" lang="es" sz="1350" u="sng" cap="none" strike="noStrike">
                <a:solidFill>
                  <a:schemeClr val="hlink"/>
                </a:solidFill>
                <a:latin typeface="DM Sans"/>
                <a:ea typeface="DM Sans"/>
                <a:cs typeface="DM Sans"/>
                <a:sym typeface="DM Sans"/>
                <a:hlinkClick r:id="rId4"/>
              </a:rPr>
              <a:t>nube de Amazon</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b="0" i="0" lang="es" sz="1350" u="none" cap="none" strike="noStrike">
                <a:solidFill>
                  <a:srgbClr val="000000"/>
                </a:solidFill>
                <a:highlight>
                  <a:srgbClr val="FFFFFF"/>
                </a:highlight>
                <a:latin typeface="DM Sans"/>
                <a:ea typeface="DM Sans"/>
                <a:cs typeface="DM Sans"/>
                <a:sym typeface="DM Sans"/>
              </a:rPr>
              <a:t>	</a:t>
            </a:r>
            <a:endParaRPr b="0" i="0" sz="1350" u="none" cap="none" strike="noStrike">
              <a:solidFill>
                <a:srgbClr val="000000"/>
              </a:solidFill>
              <a:highlight>
                <a:srgbClr val="FFFFFF"/>
              </a:highlight>
              <a:latin typeface="DM Sans"/>
              <a:ea typeface="DM Sans"/>
              <a:cs typeface="DM Sans"/>
              <a:sym typeface="DM Sans"/>
            </a:endParaRPr>
          </a:p>
        </p:txBody>
      </p:sp>
      <p:pic>
        <p:nvPicPr>
          <p:cNvPr id="415" name="Google Shape;415;p50"/>
          <p:cNvPicPr preferRelativeResize="0"/>
          <p:nvPr/>
        </p:nvPicPr>
        <p:blipFill rotWithShape="1">
          <a:blip r:embed="rId5">
            <a:alphaModFix/>
          </a:blip>
          <a:srcRect b="0" l="0" r="0" t="0"/>
          <a:stretch/>
        </p:blipFill>
        <p:spPr>
          <a:xfrm>
            <a:off x="924975" y="2082850"/>
            <a:ext cx="815750" cy="815750"/>
          </a:xfrm>
          <a:prstGeom prst="rect">
            <a:avLst/>
          </a:prstGeom>
          <a:noFill/>
          <a:ln>
            <a:noFill/>
          </a:ln>
        </p:spPr>
      </p:pic>
      <p:pic>
        <p:nvPicPr>
          <p:cNvPr id="416" name="Google Shape;416;p50"/>
          <p:cNvPicPr preferRelativeResize="0"/>
          <p:nvPr/>
        </p:nvPicPr>
        <p:blipFill rotWithShape="1">
          <a:blip r:embed="rId6">
            <a:alphaModFix/>
          </a:blip>
          <a:srcRect b="0" l="0" r="0" t="0"/>
          <a:stretch/>
        </p:blipFill>
        <p:spPr>
          <a:xfrm>
            <a:off x="534388" y="3380725"/>
            <a:ext cx="1452418" cy="815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22" name="Google Shape;422;p5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Pendientes de Python </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Generadores</a:t>
            </a:r>
            <a:endParaRPr b="1" i="0" sz="4000" u="none" cap="none" strike="noStrike">
              <a:solidFill>
                <a:schemeClr val="dk1"/>
              </a:solidFill>
              <a:latin typeface="DM Sans"/>
              <a:ea typeface="DM Sans"/>
              <a:cs typeface="DM Sans"/>
              <a:sym typeface="DM Sans"/>
            </a:endParaRPr>
          </a:p>
        </p:txBody>
      </p:sp>
      <p:sp>
        <p:nvSpPr>
          <p:cNvPr id="433" name="Google Shape;433;p53"/>
          <p:cNvSpPr txBox="1"/>
          <p:nvPr/>
        </p:nvSpPr>
        <p:spPr>
          <a:xfrm>
            <a:off x="427050" y="1337125"/>
            <a:ext cx="7527900" cy="98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Los generadores son una forma sencilla y potente de iterador.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Un generador es una función especial que produce secuencias completas de resultados en lugar de ofrecer un único valor. </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434" name="Google Shape;434;p53"/>
          <p:cNvPicPr preferRelativeResize="0"/>
          <p:nvPr/>
        </p:nvPicPr>
        <p:blipFill rotWithShape="1">
          <a:blip r:embed="rId3">
            <a:alphaModFix/>
          </a:blip>
          <a:srcRect b="0" l="0" r="0" t="0"/>
          <a:stretch/>
        </p:blipFill>
        <p:spPr>
          <a:xfrm>
            <a:off x="784150" y="3027238"/>
            <a:ext cx="1186525" cy="1186525"/>
          </a:xfrm>
          <a:prstGeom prst="rect">
            <a:avLst/>
          </a:prstGeom>
          <a:noFill/>
          <a:ln>
            <a:noFill/>
          </a:ln>
        </p:spPr>
      </p:pic>
      <p:sp>
        <p:nvSpPr>
          <p:cNvPr id="435" name="Google Shape;435;p53"/>
          <p:cNvSpPr/>
          <p:nvPr/>
        </p:nvSpPr>
        <p:spPr>
          <a:xfrm>
            <a:off x="2140500" y="2991100"/>
            <a:ext cx="6467700" cy="11865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3"/>
          <p:cNvSpPr txBox="1"/>
          <p:nvPr/>
        </p:nvSpPr>
        <p:spPr>
          <a:xfrm>
            <a:off x="2140500" y="3037150"/>
            <a:ext cx="6467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rgbClr val="FFFFFF"/>
                </a:highlight>
                <a:latin typeface="DM Sans"/>
                <a:ea typeface="DM Sans"/>
                <a:cs typeface="DM Sans"/>
                <a:sym typeface="DM Sans"/>
              </a:rPr>
              <a:t>En apariencia es como una función típica pero en lugar de devolver los valores con return lo hace con la declaración yield. </a:t>
            </a:r>
            <a:endParaRPr b="0" i="0" sz="1350" u="none" cap="none" strike="noStrike">
              <a:solidFill>
                <a:srgbClr val="000000"/>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rgbClr val="FFFFFF"/>
                </a:highlight>
                <a:latin typeface="DM Sans"/>
                <a:ea typeface="DM Sans"/>
                <a:cs typeface="DM Sans"/>
                <a:sym typeface="DM Sans"/>
              </a:rPr>
              <a:t>Hay que precisar que el término generador define tanto a la propia función como al resultado que produce.</a:t>
            </a:r>
            <a:endParaRPr b="0" i="0" sz="1350" u="none" cap="none" strike="noStrike">
              <a:solidFill>
                <a:srgbClr val="000000"/>
              </a:solidFill>
              <a:highlight>
                <a:srgbClr val="FFFFFF"/>
              </a:highlight>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54"/>
          <p:cNvGrpSpPr/>
          <p:nvPr/>
        </p:nvGrpSpPr>
        <p:grpSpPr>
          <a:xfrm>
            <a:off x="457338" y="468286"/>
            <a:ext cx="431100" cy="431100"/>
            <a:chOff x="4616400" y="1950761"/>
            <a:chExt cx="431100" cy="431100"/>
          </a:xfrm>
        </p:grpSpPr>
        <p:sp>
          <p:nvSpPr>
            <p:cNvPr id="442" name="Google Shape;442;p54"/>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p54"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44" name="Google Shape;444;p54"/>
          <p:cNvSpPr txBox="1"/>
          <p:nvPr/>
        </p:nvSpPr>
        <p:spPr>
          <a:xfrm>
            <a:off x="466800" y="1116725"/>
            <a:ext cx="82104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300" u="none" cap="none" strike="noStrike">
                <a:solidFill>
                  <a:schemeClr val="lt1"/>
                </a:solidFill>
                <a:latin typeface="DM Sans"/>
                <a:ea typeface="DM Sans"/>
                <a:cs typeface="DM Sans"/>
                <a:sym typeface="DM Sans"/>
              </a:rPr>
              <a:t>Una característica importante es que </a:t>
            </a:r>
            <a:r>
              <a:rPr b="1" i="0" lang="es" sz="2300" u="none" cap="none" strike="noStrike">
                <a:solidFill>
                  <a:srgbClr val="EAFF6A"/>
                </a:solidFill>
                <a:latin typeface="DM Sans"/>
                <a:ea typeface="DM Sans"/>
                <a:cs typeface="DM Sans"/>
                <a:sym typeface="DM Sans"/>
              </a:rPr>
              <a:t>tanto las variables locales como el punto de inicio de la ejecución se guardan automáticamente entre las llamadas sucesivas que se hagan al generador.</a:t>
            </a:r>
            <a:endParaRPr b="1" i="0" sz="2300" u="none" cap="none" strike="noStrike">
              <a:solidFill>
                <a:srgbClr val="EAFF6A"/>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300" u="none" cap="none" strike="noStrike">
                <a:solidFill>
                  <a:schemeClr val="lt1"/>
                </a:solidFill>
                <a:latin typeface="DM Sans"/>
                <a:ea typeface="DM Sans"/>
                <a:cs typeface="DM Sans"/>
                <a:sym typeface="DM Sans"/>
              </a:rPr>
              <a:t>Es decir, a diferencia de una función común, una nueva llamada a un generador no inicia la ejecución al principio de la función, sino que la reanuda inmediatamente después del punto donde se encuentre la última declaración yield (que es donde terminó la función en la última llamada).</a:t>
            </a:r>
            <a:endParaRPr b="0" i="0" sz="2300" u="none" cap="none" strike="noStrike">
              <a:solidFill>
                <a:schemeClr val="lt1"/>
              </a:solidFill>
              <a:latin typeface="DM Sans"/>
              <a:ea typeface="DM Sans"/>
              <a:cs typeface="DM Sans"/>
              <a:sym typeface="DM Sans"/>
            </a:endParaRPr>
          </a:p>
        </p:txBody>
      </p:sp>
      <p:sp>
        <p:nvSpPr>
          <p:cNvPr id="445" name="Google Shape;445;p5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67" name="Google Shape;67;p19"/>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68" name="Google Shape;68;p19"/>
          <p:cNvSpPr txBox="1"/>
          <p:nvPr/>
        </p:nvSpPr>
        <p:spPr>
          <a:xfrm>
            <a:off x="2690549" y="1451625"/>
            <a:ext cx="4841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Ejecutar</a:t>
            </a:r>
            <a:r>
              <a:rPr lang="es" sz="1350">
                <a:solidFill>
                  <a:schemeClr val="lt1"/>
                </a:solidFill>
                <a:latin typeface="DM Sans"/>
                <a:ea typeface="DM Sans"/>
                <a:cs typeface="DM Sans"/>
                <a:sym typeface="DM Sans"/>
              </a:rPr>
              <a:t> guardado de imágenes en nuestra base de datos.</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b="1" sz="1350">
              <a:solidFill>
                <a:schemeClr val="lt1"/>
              </a:solidFill>
              <a:latin typeface="DM Sans"/>
              <a:ea typeface="DM Sans"/>
              <a:cs typeface="DM Sans"/>
              <a:sym typeface="DM Sans"/>
            </a:endParaRPr>
          </a:p>
        </p:txBody>
      </p:sp>
      <p:pic>
        <p:nvPicPr>
          <p:cNvPr id="69" name="Google Shape;69;p19"/>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70" name="Google Shape;70;p19"/>
          <p:cNvSpPr txBox="1"/>
          <p:nvPr/>
        </p:nvSpPr>
        <p:spPr>
          <a:xfrm>
            <a:off x="2690547" y="2054750"/>
            <a:ext cx="5569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las limitaciones de este curso para entender por donde deberán continuar para seguir avanzando en Python.</a:t>
            </a:r>
            <a:endParaRPr b="1" sz="1350">
              <a:solidFill>
                <a:schemeClr val="lt1"/>
              </a:solidFill>
              <a:latin typeface="DM Sans"/>
              <a:ea typeface="DM Sans"/>
              <a:cs typeface="DM Sans"/>
              <a:sym typeface="DM Sans"/>
            </a:endParaRPr>
          </a:p>
        </p:txBody>
      </p:sp>
      <p:pic>
        <p:nvPicPr>
          <p:cNvPr id="71" name="Google Shape;71;p19"/>
          <p:cNvPicPr preferRelativeResize="0"/>
          <p:nvPr/>
        </p:nvPicPr>
        <p:blipFill rotWithShape="1">
          <a:blip r:embed="rId3">
            <a:alphaModFix/>
          </a:blip>
          <a:srcRect b="0" l="0" r="0" t="0"/>
          <a:stretch/>
        </p:blipFill>
        <p:spPr>
          <a:xfrm>
            <a:off x="2172138" y="2705138"/>
            <a:ext cx="196975" cy="196975"/>
          </a:xfrm>
          <a:prstGeom prst="rect">
            <a:avLst/>
          </a:prstGeom>
          <a:noFill/>
          <a:ln>
            <a:noFill/>
          </a:ln>
        </p:spPr>
      </p:pic>
      <p:sp>
        <p:nvSpPr>
          <p:cNvPr id="72" name="Google Shape;72;p19"/>
          <p:cNvSpPr txBox="1"/>
          <p:nvPr/>
        </p:nvSpPr>
        <p:spPr>
          <a:xfrm>
            <a:off x="2690561" y="2607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Aprender</a:t>
            </a:r>
            <a:r>
              <a:rPr lang="es" sz="1350">
                <a:solidFill>
                  <a:schemeClr val="lt1"/>
                </a:solidFill>
                <a:latin typeface="DM Sans"/>
                <a:ea typeface="DM Sans"/>
                <a:cs typeface="DM Sans"/>
                <a:sym typeface="DM Sans"/>
              </a:rPr>
              <a:t> a subir sus proyectos a un servidor.</a:t>
            </a:r>
            <a:endParaRPr b="1" sz="1350">
              <a:solidFill>
                <a:schemeClr val="lt1"/>
              </a:solidFill>
              <a:latin typeface="DM Sans"/>
              <a:ea typeface="DM Sans"/>
              <a:cs typeface="DM Sans"/>
              <a:sym typeface="DM Sans"/>
            </a:endParaRPr>
          </a:p>
        </p:txBody>
      </p:sp>
      <p:cxnSp>
        <p:nvCxnSpPr>
          <p:cNvPr id="73" name="Google Shape;73;p19"/>
          <p:cNvCxnSpPr>
            <a:stCxn id="67" idx="2"/>
            <a:endCxn id="69" idx="0"/>
          </p:cNvCxnSpPr>
          <p:nvPr/>
        </p:nvCxnSpPr>
        <p:spPr>
          <a:xfrm flipH="1" rot="-5400000">
            <a:off x="2052975"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74" name="Google Shape;74;p19"/>
          <p:cNvCxnSpPr>
            <a:stCxn id="69" idx="2"/>
          </p:cNvCxnSpPr>
          <p:nvPr/>
        </p:nvCxnSpPr>
        <p:spPr>
          <a:xfrm flipH="1" rot="-5400000">
            <a:off x="2083275" y="2563038"/>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pic>
        <p:nvPicPr>
          <p:cNvPr id="75" name="Google Shape;75;p19"/>
          <p:cNvPicPr preferRelativeResize="0"/>
          <p:nvPr/>
        </p:nvPicPr>
        <p:blipFill rotWithShape="1">
          <a:blip r:embed="rId3">
            <a:alphaModFix/>
          </a:blip>
          <a:srcRect b="0" l="0" r="0" t="0"/>
          <a:stretch/>
        </p:blipFill>
        <p:spPr>
          <a:xfrm>
            <a:off x="2172138" y="3238538"/>
            <a:ext cx="196975" cy="196975"/>
          </a:xfrm>
          <a:prstGeom prst="rect">
            <a:avLst/>
          </a:prstGeom>
          <a:noFill/>
          <a:ln>
            <a:noFill/>
          </a:ln>
        </p:spPr>
      </p:pic>
      <p:sp>
        <p:nvSpPr>
          <p:cNvPr id="76" name="Google Shape;76;p19"/>
          <p:cNvSpPr txBox="1"/>
          <p:nvPr/>
        </p:nvSpPr>
        <p:spPr>
          <a:xfrm>
            <a:off x="2690561" y="31408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Articular</a:t>
            </a:r>
            <a:r>
              <a:rPr lang="es" sz="1350">
                <a:solidFill>
                  <a:schemeClr val="lt1"/>
                </a:solidFill>
                <a:latin typeface="DM Sans"/>
                <a:ea typeface="DM Sans"/>
                <a:cs typeface="DM Sans"/>
                <a:sym typeface="DM Sans"/>
              </a:rPr>
              <a:t> con otros temas fundamentales como Desarrollo Web y bases de datos</a:t>
            </a:r>
            <a:endParaRPr b="1" sz="1350">
              <a:solidFill>
                <a:schemeClr val="lt1"/>
              </a:solidFill>
              <a:latin typeface="DM Sans"/>
              <a:ea typeface="DM Sans"/>
              <a:cs typeface="DM Sans"/>
              <a:sym typeface="DM Sans"/>
            </a:endParaRPr>
          </a:p>
        </p:txBody>
      </p:sp>
      <p:cxnSp>
        <p:nvCxnSpPr>
          <p:cNvPr id="77" name="Google Shape;77;p19"/>
          <p:cNvCxnSpPr/>
          <p:nvPr/>
        </p:nvCxnSpPr>
        <p:spPr>
          <a:xfrm flipH="1" rot="-5400000">
            <a:off x="2003038" y="3169425"/>
            <a:ext cx="535200" cy="600"/>
          </a:xfrm>
          <a:prstGeom prst="bentConnector3">
            <a:avLst>
              <a:gd fmla="val 50013"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Generadores</a:t>
            </a:r>
            <a:endParaRPr b="1" i="0" sz="4000" u="none" cap="none" strike="noStrike">
              <a:solidFill>
                <a:schemeClr val="dk1"/>
              </a:solidFill>
              <a:latin typeface="DM Sans"/>
              <a:ea typeface="DM Sans"/>
              <a:cs typeface="DM Sans"/>
              <a:sym typeface="DM Sans"/>
            </a:endParaRPr>
          </a:p>
        </p:txBody>
      </p:sp>
      <p:grpSp>
        <p:nvGrpSpPr>
          <p:cNvPr id="451" name="Google Shape;451;p55"/>
          <p:cNvGrpSpPr/>
          <p:nvPr/>
        </p:nvGrpSpPr>
        <p:grpSpPr>
          <a:xfrm>
            <a:off x="7928851" y="468323"/>
            <a:ext cx="738900" cy="738900"/>
            <a:chOff x="473351" y="619523"/>
            <a:chExt cx="738900" cy="738900"/>
          </a:xfrm>
        </p:grpSpPr>
        <p:sp>
          <p:nvSpPr>
            <p:cNvPr id="452" name="Google Shape;452;p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5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54" name="Google Shape;454;p55"/>
          <p:cNvSpPr txBox="1"/>
          <p:nvPr/>
        </p:nvSpPr>
        <p:spPr>
          <a:xfrm>
            <a:off x="808050" y="1516800"/>
            <a:ext cx="75279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Varios ejemplos para empezar: </a:t>
            </a:r>
            <a:r>
              <a:rPr b="0" i="0" lang="es" sz="1350" u="sng" cap="none" strike="noStrike">
                <a:solidFill>
                  <a:schemeClr val="hlink"/>
                </a:solidFill>
                <a:latin typeface="DM Sans"/>
                <a:ea typeface="DM Sans"/>
                <a:cs typeface="DM Sans"/>
                <a:sym typeface="DM Sans"/>
                <a:hlinkClick r:id="rId4"/>
              </a:rPr>
              <a:t>Generadores</a:t>
            </a:r>
            <a:endParaRPr b="0" i="0" sz="1350" u="none" cap="none" strike="noStrike">
              <a:solidFill>
                <a:schemeClr val="accent5"/>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455" name="Google Shape;455;p55"/>
          <p:cNvPicPr preferRelativeResize="0"/>
          <p:nvPr/>
        </p:nvPicPr>
        <p:blipFill rotWithShape="1">
          <a:blip r:embed="rId5">
            <a:alphaModFix/>
          </a:blip>
          <a:srcRect b="0" l="0" r="0" t="0"/>
          <a:stretch/>
        </p:blipFill>
        <p:spPr>
          <a:xfrm>
            <a:off x="884775" y="2001450"/>
            <a:ext cx="7451175" cy="2402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6"/>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Lambda</a:t>
            </a:r>
            <a:endParaRPr b="1" i="0" sz="4000" u="none" cap="none" strike="noStrike">
              <a:solidFill>
                <a:schemeClr val="dk1"/>
              </a:solidFill>
              <a:latin typeface="DM Sans"/>
              <a:ea typeface="DM Sans"/>
              <a:cs typeface="DM Sans"/>
              <a:sym typeface="DM Sans"/>
            </a:endParaRPr>
          </a:p>
        </p:txBody>
      </p:sp>
      <p:grpSp>
        <p:nvGrpSpPr>
          <p:cNvPr id="461" name="Google Shape;461;p56"/>
          <p:cNvGrpSpPr/>
          <p:nvPr/>
        </p:nvGrpSpPr>
        <p:grpSpPr>
          <a:xfrm>
            <a:off x="7928851" y="468323"/>
            <a:ext cx="738900" cy="738900"/>
            <a:chOff x="473351" y="619523"/>
            <a:chExt cx="738900" cy="738900"/>
          </a:xfrm>
        </p:grpSpPr>
        <p:sp>
          <p:nvSpPr>
            <p:cNvPr id="462" name="Google Shape;462;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p5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64" name="Google Shape;464;p56"/>
          <p:cNvSpPr txBox="1"/>
          <p:nvPr/>
        </p:nvSpPr>
        <p:spPr>
          <a:xfrm>
            <a:off x="476250" y="1516800"/>
            <a:ext cx="78597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Python, una función Lambda se refiere a una</a:t>
            </a:r>
            <a:r>
              <a:rPr b="0" i="0" lang="es" sz="1350" u="none" cap="none" strike="noStrike">
                <a:solidFill>
                  <a:srgbClr val="000000"/>
                </a:solidFill>
                <a:highlight>
                  <a:schemeClr val="accent6"/>
                </a:highlight>
                <a:latin typeface="DM Sans"/>
                <a:ea typeface="DM Sans"/>
                <a:cs typeface="DM Sans"/>
                <a:sym typeface="DM Sans"/>
              </a:rPr>
              <a:t> pequeña función anónima.</a:t>
            </a:r>
            <a:r>
              <a:rPr b="0" i="0" lang="es" sz="1350" u="none" cap="none" strike="noStrike">
                <a:solidFill>
                  <a:srgbClr val="000000"/>
                </a:solidFill>
                <a:latin typeface="DM Sans"/>
                <a:ea typeface="DM Sans"/>
                <a:cs typeface="DM Sans"/>
                <a:sym typeface="DM Sans"/>
              </a:rPr>
              <a:t> Las llamamos “funciones anónimas” porque técnicamente carecen de nombre.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Al contrario que una función normal, no la definimos con la palabra clave estándar def que utilizamos en Python. En su lugar, </a:t>
            </a:r>
            <a:r>
              <a:rPr b="0" i="0" lang="es" sz="1350" u="none" cap="none" strike="noStrike">
                <a:solidFill>
                  <a:srgbClr val="000000"/>
                </a:solidFill>
                <a:highlight>
                  <a:schemeClr val="accent6"/>
                </a:highlight>
                <a:latin typeface="DM Sans"/>
                <a:ea typeface="DM Sans"/>
                <a:cs typeface="DM Sans"/>
                <a:sym typeface="DM Sans"/>
              </a:rPr>
              <a:t>las funciones Lambda se definen como una línea que ejecuta una sola expresión. </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465" name="Google Shape;465;p56"/>
          <p:cNvPicPr preferRelativeResize="0"/>
          <p:nvPr/>
        </p:nvPicPr>
        <p:blipFill rotWithShape="1">
          <a:blip r:embed="rId4">
            <a:alphaModFix/>
          </a:blip>
          <a:srcRect b="0" l="0" r="0" t="0"/>
          <a:stretch/>
        </p:blipFill>
        <p:spPr>
          <a:xfrm>
            <a:off x="1657350" y="3535225"/>
            <a:ext cx="5219700" cy="1019175"/>
          </a:xfrm>
          <a:prstGeom prst="rect">
            <a:avLst/>
          </a:prstGeom>
          <a:noFill/>
          <a:ln>
            <a:noFill/>
          </a:ln>
        </p:spPr>
      </p:pic>
      <p:pic>
        <p:nvPicPr>
          <p:cNvPr id="466" name="Google Shape;466;p56"/>
          <p:cNvPicPr preferRelativeResize="0"/>
          <p:nvPr/>
        </p:nvPicPr>
        <p:blipFill rotWithShape="1">
          <a:blip r:embed="rId5">
            <a:alphaModFix/>
          </a:blip>
          <a:srcRect b="0" l="0" r="0" t="0"/>
          <a:stretch/>
        </p:blipFill>
        <p:spPr>
          <a:xfrm>
            <a:off x="509475" y="3627875"/>
            <a:ext cx="833875" cy="833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Filter ()</a:t>
            </a:r>
            <a:endParaRPr b="1" i="0" sz="4000" u="none" cap="none" strike="noStrike">
              <a:solidFill>
                <a:schemeClr val="dk1"/>
              </a:solidFill>
              <a:latin typeface="DM Sans"/>
              <a:ea typeface="DM Sans"/>
              <a:cs typeface="DM Sans"/>
              <a:sym typeface="DM Sans"/>
            </a:endParaRPr>
          </a:p>
        </p:txBody>
      </p:sp>
      <p:grpSp>
        <p:nvGrpSpPr>
          <p:cNvPr id="472" name="Google Shape;472;p57"/>
          <p:cNvGrpSpPr/>
          <p:nvPr/>
        </p:nvGrpSpPr>
        <p:grpSpPr>
          <a:xfrm>
            <a:off x="7928851" y="468323"/>
            <a:ext cx="738900" cy="738900"/>
            <a:chOff x="473351" y="619523"/>
            <a:chExt cx="738900" cy="738900"/>
          </a:xfrm>
        </p:grpSpPr>
        <p:sp>
          <p:nvSpPr>
            <p:cNvPr id="473" name="Google Shape;473;p5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5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75" name="Google Shape;475;p57"/>
          <p:cNvSpPr txBox="1"/>
          <p:nvPr/>
        </p:nvSpPr>
        <p:spPr>
          <a:xfrm>
            <a:off x="476250" y="1516800"/>
            <a:ext cx="78597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Como su nombre indica filter significa filtrar, ya que a partir de una lista o iterador y una función condicional, </a:t>
            </a:r>
            <a:r>
              <a:rPr b="0" i="0" lang="es" sz="1350" u="none" cap="none" strike="noStrike">
                <a:solidFill>
                  <a:srgbClr val="000000"/>
                </a:solidFill>
                <a:highlight>
                  <a:schemeClr val="accent6"/>
                </a:highlight>
                <a:latin typeface="DM Sans"/>
                <a:ea typeface="DM Sans"/>
                <a:cs typeface="DM Sans"/>
                <a:sym typeface="DM Sans"/>
              </a:rPr>
              <a:t>es capaz de devolver una nueva colección con los elementos filtrados que cumplan la condición.</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476" name="Google Shape;476;p57"/>
          <p:cNvPicPr preferRelativeResize="0"/>
          <p:nvPr/>
        </p:nvPicPr>
        <p:blipFill rotWithShape="1">
          <a:blip r:embed="rId4">
            <a:alphaModFix/>
          </a:blip>
          <a:srcRect b="0" l="0" r="0" t="0"/>
          <a:stretch/>
        </p:blipFill>
        <p:spPr>
          <a:xfrm>
            <a:off x="495675" y="2917438"/>
            <a:ext cx="5295551" cy="1509375"/>
          </a:xfrm>
          <a:prstGeom prst="rect">
            <a:avLst/>
          </a:prstGeom>
          <a:noFill/>
          <a:ln>
            <a:noFill/>
          </a:ln>
        </p:spPr>
      </p:pic>
      <p:sp>
        <p:nvSpPr>
          <p:cNvPr id="477" name="Google Shape;477;p57"/>
          <p:cNvSpPr txBox="1"/>
          <p:nvPr/>
        </p:nvSpPr>
        <p:spPr>
          <a:xfrm>
            <a:off x="5791225" y="3012825"/>
            <a:ext cx="26208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Supongamos que tenemos una lista de varios números y queremos filtrar, quedándonos únicamente con los múltiplos de 5.</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8"/>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Maps</a:t>
            </a:r>
            <a:endParaRPr b="1" i="0" sz="4000" u="none" cap="none" strike="noStrike">
              <a:solidFill>
                <a:schemeClr val="dk1"/>
              </a:solidFill>
              <a:latin typeface="DM Sans"/>
              <a:ea typeface="DM Sans"/>
              <a:cs typeface="DM Sans"/>
              <a:sym typeface="DM Sans"/>
            </a:endParaRPr>
          </a:p>
        </p:txBody>
      </p:sp>
      <p:grpSp>
        <p:nvGrpSpPr>
          <p:cNvPr id="483" name="Google Shape;483;p58"/>
          <p:cNvGrpSpPr/>
          <p:nvPr/>
        </p:nvGrpSpPr>
        <p:grpSpPr>
          <a:xfrm>
            <a:off x="7928851" y="468323"/>
            <a:ext cx="738900" cy="738900"/>
            <a:chOff x="473351" y="619523"/>
            <a:chExt cx="738900" cy="738900"/>
          </a:xfrm>
        </p:grpSpPr>
        <p:sp>
          <p:nvSpPr>
            <p:cNvPr id="484" name="Google Shape;484;p5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5" name="Google Shape;485;p5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86" name="Google Shape;486;p58"/>
          <p:cNvSpPr txBox="1"/>
          <p:nvPr/>
        </p:nvSpPr>
        <p:spPr>
          <a:xfrm>
            <a:off x="476250" y="1440600"/>
            <a:ext cx="78597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Esta función trabaja de una forma muy similar a filter(), con la diferencia que en lugar de aplicar una condición a un elemento de una lista o secuencia, </a:t>
            </a:r>
            <a:r>
              <a:rPr b="0" i="0" lang="es" sz="1350" u="none" cap="none" strike="noStrike">
                <a:solidFill>
                  <a:srgbClr val="000000"/>
                </a:solidFill>
                <a:highlight>
                  <a:schemeClr val="accent6"/>
                </a:highlight>
                <a:latin typeface="DM Sans"/>
                <a:ea typeface="DM Sans"/>
                <a:cs typeface="DM Sans"/>
                <a:sym typeface="DM Sans"/>
              </a:rPr>
              <a:t>aplica una función sobre todos los elementos y como resultado se devuelve un iterable de tipo map:</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487" name="Google Shape;487;p58"/>
          <p:cNvPicPr preferRelativeResize="0"/>
          <p:nvPr/>
        </p:nvPicPr>
        <p:blipFill rotWithShape="1">
          <a:blip r:embed="rId4">
            <a:alphaModFix/>
          </a:blip>
          <a:srcRect b="0" l="0" r="0" t="0"/>
          <a:stretch/>
        </p:blipFill>
        <p:spPr>
          <a:xfrm>
            <a:off x="3540638" y="2898975"/>
            <a:ext cx="3693025" cy="1692075"/>
          </a:xfrm>
          <a:prstGeom prst="rect">
            <a:avLst/>
          </a:prstGeom>
          <a:noFill/>
          <a:ln>
            <a:noFill/>
          </a:ln>
        </p:spPr>
      </p:pic>
      <p:pic>
        <p:nvPicPr>
          <p:cNvPr id="488" name="Google Shape;488;p58"/>
          <p:cNvPicPr preferRelativeResize="0"/>
          <p:nvPr/>
        </p:nvPicPr>
        <p:blipFill rotWithShape="1">
          <a:blip r:embed="rId5">
            <a:alphaModFix/>
          </a:blip>
          <a:srcRect b="0" l="0" r="0" t="0"/>
          <a:stretch/>
        </p:blipFill>
        <p:spPr>
          <a:xfrm>
            <a:off x="1910325" y="3328075"/>
            <a:ext cx="833875" cy="833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9"/>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Expresiones regulares</a:t>
            </a:r>
            <a:endParaRPr b="1" i="0" sz="4000" u="none" cap="none" strike="noStrike">
              <a:solidFill>
                <a:schemeClr val="dk1"/>
              </a:solidFill>
              <a:latin typeface="DM Sans"/>
              <a:ea typeface="DM Sans"/>
              <a:cs typeface="DM Sans"/>
              <a:sym typeface="DM Sans"/>
            </a:endParaRPr>
          </a:p>
        </p:txBody>
      </p:sp>
      <p:grpSp>
        <p:nvGrpSpPr>
          <p:cNvPr id="494" name="Google Shape;494;p59"/>
          <p:cNvGrpSpPr/>
          <p:nvPr/>
        </p:nvGrpSpPr>
        <p:grpSpPr>
          <a:xfrm>
            <a:off x="7928851" y="468323"/>
            <a:ext cx="738900" cy="738900"/>
            <a:chOff x="473351" y="619523"/>
            <a:chExt cx="738900" cy="738900"/>
          </a:xfrm>
        </p:grpSpPr>
        <p:sp>
          <p:nvSpPr>
            <p:cNvPr id="495" name="Google Shape;495;p5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6" name="Google Shape;496;p5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97" name="Google Shape;497;p59"/>
          <p:cNvSpPr txBox="1"/>
          <p:nvPr/>
        </p:nvSpPr>
        <p:spPr>
          <a:xfrm>
            <a:off x="476250" y="1440600"/>
            <a:ext cx="78597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Cuando manejamos texto en Python, una de las operaciones más comunes es la búsqueda de una subcadena; ya sea para obtener su posición en el texto o simplemente para comprobar si está presente.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498" name="Google Shape;498;p59"/>
          <p:cNvPicPr preferRelativeResize="0"/>
          <p:nvPr/>
        </p:nvPicPr>
        <p:blipFill rotWithShape="1">
          <a:blip r:embed="rId4">
            <a:alphaModFix/>
          </a:blip>
          <a:srcRect b="0" l="0" r="0" t="0"/>
          <a:stretch/>
        </p:blipFill>
        <p:spPr>
          <a:xfrm>
            <a:off x="754750" y="3082347"/>
            <a:ext cx="1260000" cy="1260000"/>
          </a:xfrm>
          <a:prstGeom prst="rect">
            <a:avLst/>
          </a:prstGeom>
          <a:noFill/>
          <a:ln>
            <a:noFill/>
          </a:ln>
        </p:spPr>
      </p:pic>
      <p:sp>
        <p:nvSpPr>
          <p:cNvPr id="499" name="Google Shape;499;p59"/>
          <p:cNvSpPr/>
          <p:nvPr/>
        </p:nvSpPr>
        <p:spPr>
          <a:xfrm>
            <a:off x="2610325" y="2973025"/>
            <a:ext cx="5725500" cy="984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Si la cadena que buscamos es fija, los métodos como find(), index() o similares nos ayudarán. Pero si buscamos una subcadena con cierta forma, este proceso se vuelve más complejo.</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0"/>
          <p:cNvSpPr txBox="1"/>
          <p:nvPr/>
        </p:nvSpPr>
        <p:spPr>
          <a:xfrm>
            <a:off x="476250" y="468325"/>
            <a:ext cx="7792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Expresiones regulares</a:t>
            </a:r>
            <a:endParaRPr b="1" i="0" sz="4000" u="none" cap="none" strike="noStrike">
              <a:solidFill>
                <a:schemeClr val="dk1"/>
              </a:solidFill>
              <a:latin typeface="DM Sans"/>
              <a:ea typeface="DM Sans"/>
              <a:cs typeface="DM Sans"/>
              <a:sym typeface="DM Sans"/>
            </a:endParaRPr>
          </a:p>
        </p:txBody>
      </p:sp>
      <p:grpSp>
        <p:nvGrpSpPr>
          <p:cNvPr id="505" name="Google Shape;505;p60"/>
          <p:cNvGrpSpPr/>
          <p:nvPr/>
        </p:nvGrpSpPr>
        <p:grpSpPr>
          <a:xfrm>
            <a:off x="7928851" y="468323"/>
            <a:ext cx="738900" cy="738900"/>
            <a:chOff x="473351" y="619523"/>
            <a:chExt cx="738900" cy="738900"/>
          </a:xfrm>
        </p:grpSpPr>
        <p:sp>
          <p:nvSpPr>
            <p:cNvPr id="506" name="Google Shape;506;p6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7" name="Google Shape;507;p6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08" name="Google Shape;508;p60"/>
          <p:cNvSpPr txBox="1"/>
          <p:nvPr/>
        </p:nvSpPr>
        <p:spPr>
          <a:xfrm>
            <a:off x="484900" y="1593000"/>
            <a:ext cx="8193900" cy="12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Al buscar direcciones de correo electrónico, números de teléfono, validar campos de entrada, o una letra mayúscula seguida de dos minúsculas y de 5 dígitos entre 1 y 3; es necesario recurrir a las Expresiones Regulares, también conocidas como Patrones.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1" i="0" sz="1350" u="none" cap="none" strike="noStrike">
              <a:solidFill>
                <a:srgbClr val="FFFFFF"/>
              </a:solidFill>
              <a:highlight>
                <a:srgbClr val="888888"/>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sp>
        <p:nvSpPr>
          <p:cNvPr id="509" name="Google Shape;509;p60"/>
          <p:cNvSpPr txBox="1"/>
          <p:nvPr/>
        </p:nvSpPr>
        <p:spPr>
          <a:xfrm>
            <a:off x="1653925" y="3407600"/>
            <a:ext cx="6885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FFFFFF"/>
                </a:solidFill>
                <a:highlight>
                  <a:srgbClr val="888888"/>
                </a:highlight>
                <a:latin typeface="DM Sans"/>
                <a:ea typeface="DM Sans"/>
                <a:cs typeface="DM Sans"/>
                <a:sym typeface="DM Sans"/>
              </a:rPr>
              <a:t>.* : cualquier cadena, de cualquier largo (incluyendo una cadena vacía)</a:t>
            </a:r>
            <a:endParaRPr b="1" i="0" sz="1350" u="none" cap="none" strike="noStrike">
              <a:solidFill>
                <a:srgbClr val="FFFFFF"/>
              </a:solidFill>
              <a:highlight>
                <a:srgbClr val="888888"/>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FFFFFF"/>
                </a:solidFill>
                <a:highlight>
                  <a:srgbClr val="888888"/>
                </a:highlight>
                <a:latin typeface="DM Sans"/>
                <a:ea typeface="DM Sans"/>
                <a:cs typeface="DM Sans"/>
                <a:sym typeface="DM Sans"/>
              </a:rPr>
              <a:t>[a-z]{3,6}: entre 3 y 6 letras minúsculas</a:t>
            </a:r>
            <a:endParaRPr b="1" i="0" sz="1350" u="none" cap="none" strike="noStrike">
              <a:solidFill>
                <a:srgbClr val="FFFFFF"/>
              </a:solidFill>
              <a:highlight>
                <a:srgbClr val="888888"/>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FFFFFF"/>
                </a:solidFill>
                <a:highlight>
                  <a:srgbClr val="888888"/>
                </a:highlight>
                <a:latin typeface="DM Sans"/>
                <a:ea typeface="DM Sans"/>
                <a:cs typeface="DM Sans"/>
                <a:sym typeface="DM Sans"/>
              </a:rPr>
              <a:t>\d{4,}: al menos 4 dígitos</a:t>
            </a:r>
            <a:endParaRPr b="1" i="0" sz="1350" u="none" cap="none" strike="noStrike">
              <a:solidFill>
                <a:srgbClr val="FFFFFF"/>
              </a:solidFill>
              <a:highlight>
                <a:srgbClr val="888888"/>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FFFFFF"/>
                </a:solidFill>
                <a:highlight>
                  <a:srgbClr val="888888"/>
                </a:highlight>
                <a:latin typeface="DM Sans"/>
                <a:ea typeface="DM Sans"/>
                <a:cs typeface="DM Sans"/>
                <a:sym typeface="DM Sans"/>
              </a:rPr>
              <a:t>.*hola!?: una cadena cualquiera, seguida de hola, y terminando (o no) con un !</a:t>
            </a:r>
            <a:endParaRPr b="0" i="0" sz="1350" u="none" cap="none" strike="noStrike">
              <a:solidFill>
                <a:srgbClr val="000000"/>
              </a:solidFill>
              <a:latin typeface="DM Sans"/>
              <a:ea typeface="DM Sans"/>
              <a:cs typeface="DM Sans"/>
              <a:sym typeface="DM Sans"/>
            </a:endParaRPr>
          </a:p>
        </p:txBody>
      </p:sp>
      <p:pic>
        <p:nvPicPr>
          <p:cNvPr id="510" name="Google Shape;510;p60"/>
          <p:cNvPicPr preferRelativeResize="0"/>
          <p:nvPr/>
        </p:nvPicPr>
        <p:blipFill rotWithShape="1">
          <a:blip r:embed="rId4">
            <a:alphaModFix/>
          </a:blip>
          <a:srcRect b="0" l="0" r="0" t="0"/>
          <a:stretch/>
        </p:blipFill>
        <p:spPr>
          <a:xfrm>
            <a:off x="591450" y="3505463"/>
            <a:ext cx="833875" cy="833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Explotación de datos</a:t>
            </a:r>
            <a:endParaRPr b="1" sz="400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2"/>
          <p:cNvSpPr txBox="1"/>
          <p:nvPr/>
        </p:nvSpPr>
        <p:spPr>
          <a:xfrm>
            <a:off x="4603250" y="619525"/>
            <a:ext cx="4053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Explotación de datos</a:t>
            </a:r>
            <a:endParaRPr b="1" i="0" sz="4000" u="none" cap="none" strike="noStrike">
              <a:solidFill>
                <a:schemeClr val="dk1"/>
              </a:solidFill>
              <a:latin typeface="DM Sans"/>
              <a:ea typeface="DM Sans"/>
              <a:cs typeface="DM Sans"/>
              <a:sym typeface="DM Sans"/>
            </a:endParaRPr>
          </a:p>
        </p:txBody>
      </p:sp>
      <p:sp>
        <p:nvSpPr>
          <p:cNvPr id="521" name="Google Shape;521;p62"/>
          <p:cNvSpPr txBox="1"/>
          <p:nvPr/>
        </p:nvSpPr>
        <p:spPr>
          <a:xfrm>
            <a:off x="4832350" y="2595525"/>
            <a:ext cx="3824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Python tiene un gran poder de cómputo para manejar grandes volúmenes de datos, tiene varias librerías asociadas, recomendamos empezar por Pandas. </a:t>
            </a:r>
            <a:endParaRPr b="0" i="0" sz="1350" u="none" cap="none" strike="noStrike">
              <a:solidFill>
                <a:srgbClr val="000000"/>
              </a:solidFill>
              <a:latin typeface="DM Sans"/>
              <a:ea typeface="DM Sans"/>
              <a:cs typeface="DM Sans"/>
              <a:sym typeface="DM Sans"/>
            </a:endParaRPr>
          </a:p>
        </p:txBody>
      </p:sp>
      <p:pic>
        <p:nvPicPr>
          <p:cNvPr id="522" name="Google Shape;522;p62"/>
          <p:cNvPicPr preferRelativeResize="0"/>
          <p:nvPr/>
        </p:nvPicPr>
        <p:blipFill rotWithShape="1">
          <a:blip r:embed="rId3">
            <a:alphaModFix/>
          </a:blip>
          <a:srcRect b="0" l="0" r="0" t="0"/>
          <a:stretch/>
        </p:blipFill>
        <p:spPr>
          <a:xfrm>
            <a:off x="16525" y="25075"/>
            <a:ext cx="4478575" cy="5093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 Literacy</a:t>
            </a:r>
            <a:endParaRPr b="1" i="0" sz="4000" u="none" cap="none" strike="noStrike">
              <a:solidFill>
                <a:schemeClr val="dk1"/>
              </a:solidFill>
              <a:latin typeface="DM Sans"/>
              <a:ea typeface="DM Sans"/>
              <a:cs typeface="DM Sans"/>
              <a:sym typeface="DM Sans"/>
            </a:endParaRPr>
          </a:p>
        </p:txBody>
      </p:sp>
      <p:sp>
        <p:nvSpPr>
          <p:cNvPr id="528" name="Google Shape;528;p63"/>
          <p:cNvSpPr txBox="1"/>
          <p:nvPr/>
        </p:nvSpPr>
        <p:spPr>
          <a:xfrm>
            <a:off x="457725" y="2059225"/>
            <a:ext cx="42288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Hace referencia a la “Alfabetización en datos” es decir, adquirir las capacidades de leer, comprender, crear y saber comunicar nuestros datos de manera efectiva.</a:t>
            </a:r>
            <a:endParaRPr b="0" i="0" sz="1350" u="none" cap="none" strike="noStrike">
              <a:solidFill>
                <a:srgbClr val="000000"/>
              </a:solidFill>
              <a:highlight>
                <a:schemeClr val="accent6"/>
              </a:highlight>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ph idx="4294967295" type="title"/>
          </p:nvPr>
        </p:nvSpPr>
        <p:spPr>
          <a:xfrm>
            <a:off x="476251" y="511175"/>
            <a:ext cx="8667900" cy="124410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100"/>
              </a:spcBef>
              <a:spcAft>
                <a:spcPts val="0"/>
              </a:spcAft>
              <a:buClr>
                <a:srgbClr val="000000"/>
              </a:buClr>
              <a:buSzPts val="3600"/>
              <a:buNone/>
            </a:pPr>
            <a:r>
              <a:rPr b="1" lang="es" sz="4000">
                <a:solidFill>
                  <a:schemeClr val="dk1"/>
                </a:solidFill>
                <a:latin typeface="DM Sans"/>
                <a:ea typeface="DM Sans"/>
                <a:cs typeface="DM Sans"/>
                <a:sym typeface="DM Sans"/>
              </a:rPr>
              <a:t>Una nueva disciplina en auge: La “Ciencia de Datos”</a:t>
            </a:r>
            <a:endParaRPr/>
          </a:p>
        </p:txBody>
      </p:sp>
      <p:sp>
        <p:nvSpPr>
          <p:cNvPr id="534" name="Google Shape;534;p64"/>
          <p:cNvSpPr txBox="1"/>
          <p:nvPr/>
        </p:nvSpPr>
        <p:spPr>
          <a:xfrm>
            <a:off x="4343550" y="2360600"/>
            <a:ext cx="4324200" cy="1675200"/>
          </a:xfrm>
          <a:prstGeom prst="rect">
            <a:avLst/>
          </a:prstGeom>
          <a:noFill/>
          <a:ln>
            <a:noFill/>
          </a:ln>
        </p:spPr>
        <p:txBody>
          <a:bodyPr anchorCtr="0" anchor="t" bIns="0" lIns="0" spcFirstLastPara="1" rIns="0" wrap="square" tIns="12700">
            <a:spAutoFit/>
          </a:bodyPr>
          <a:lstStyle/>
          <a:p>
            <a:pPr indent="-12700" lvl="0" marL="12700" marR="719419"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“Con el fenómeno creciente del Big Data, </a:t>
            </a:r>
            <a:r>
              <a:rPr lang="es" sz="1350">
                <a:latin typeface="DM Sans"/>
                <a:ea typeface="DM Sans"/>
                <a:cs typeface="DM Sans"/>
                <a:sym typeface="DM Sans"/>
              </a:rPr>
              <a:t>s</a:t>
            </a:r>
            <a:r>
              <a:rPr i="0" lang="es" sz="1350" u="none" cap="none" strike="noStrike">
                <a:solidFill>
                  <a:srgbClr val="000000"/>
                </a:solidFill>
                <a:latin typeface="DM Sans"/>
                <a:ea typeface="DM Sans"/>
                <a:cs typeface="DM Sans"/>
                <a:sym typeface="DM Sans"/>
              </a:rPr>
              <a:t>urge una nueva disciplina conocida como Data Science o Ciencias de Datos. De esta intersección, se desprende una figura totalmente disruptiva que mezcla conocimientos de estadística, matemáticas, management empresarial e ingeniería informática: el Científico de Datos.</a:t>
            </a:r>
            <a:endParaRPr sz="1350">
              <a:latin typeface="DM Sans"/>
              <a:ea typeface="DM Sans"/>
              <a:cs typeface="DM Sans"/>
              <a:sym typeface="DM Sans"/>
            </a:endParaRPr>
          </a:p>
        </p:txBody>
      </p:sp>
      <p:pic>
        <p:nvPicPr>
          <p:cNvPr id="535" name="Google Shape;535;p64"/>
          <p:cNvPicPr preferRelativeResize="0"/>
          <p:nvPr/>
        </p:nvPicPr>
        <p:blipFill rotWithShape="1">
          <a:blip r:embed="rId3">
            <a:alphaModFix/>
          </a:blip>
          <a:srcRect b="0" l="0" r="0" t="0"/>
          <a:stretch/>
        </p:blipFill>
        <p:spPr>
          <a:xfrm>
            <a:off x="682623" y="2266950"/>
            <a:ext cx="3398663" cy="20206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grpSp>
        <p:nvGrpSpPr>
          <p:cNvPr id="82" name="Google Shape;82;p20"/>
          <p:cNvGrpSpPr/>
          <p:nvPr/>
        </p:nvGrpSpPr>
        <p:grpSpPr>
          <a:xfrm>
            <a:off x="4200279" y="1120432"/>
            <a:ext cx="743346" cy="743346"/>
            <a:chOff x="4616400" y="1950761"/>
            <a:chExt cx="431100" cy="431100"/>
          </a:xfrm>
        </p:grpSpPr>
        <p:sp>
          <p:nvSpPr>
            <p:cNvPr id="83" name="Google Shape;83;p20"/>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20"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5" name="Google Shape;85;p20"/>
          <p:cNvSpPr txBox="1"/>
          <p:nvPr/>
        </p:nvSpPr>
        <p:spPr>
          <a:xfrm>
            <a:off x="1461300" y="194560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¡Recuerda esto!</a:t>
            </a:r>
            <a:endParaRPr b="1" sz="3800">
              <a:solidFill>
                <a:schemeClr val="dk1"/>
              </a:solidFill>
              <a:latin typeface="DM Sans"/>
              <a:ea typeface="DM Sans"/>
              <a:cs typeface="DM Sans"/>
              <a:sym typeface="DM Sans"/>
            </a:endParaRPr>
          </a:p>
        </p:txBody>
      </p:sp>
      <p:sp>
        <p:nvSpPr>
          <p:cNvPr id="86" name="Google Shape;86;p20"/>
          <p:cNvSpPr txBox="1"/>
          <p:nvPr/>
        </p:nvSpPr>
        <p:spPr>
          <a:xfrm>
            <a:off x="2210850" y="2852575"/>
            <a:ext cx="4722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2100">
                <a:solidFill>
                  <a:schemeClr val="dk1"/>
                </a:solidFill>
                <a:latin typeface="DM Sans"/>
                <a:ea typeface="DM Sans"/>
                <a:cs typeface="DM Sans"/>
                <a:sym typeface="DM Sans"/>
              </a:rPr>
              <a:t>Antes de iniciar esta clase, </a:t>
            </a:r>
            <a:endParaRPr sz="2100">
              <a:solidFill>
                <a:schemeClr val="dk1"/>
              </a:solidFill>
              <a:latin typeface="DM Sans"/>
              <a:ea typeface="DM Sans"/>
              <a:cs typeface="DM Sans"/>
              <a:sym typeface="DM Sans"/>
            </a:endParaRPr>
          </a:p>
          <a:p>
            <a:pPr indent="0" lvl="0" marL="0" rtl="0" algn="ctr">
              <a:spcBef>
                <a:spcPts val="0"/>
              </a:spcBef>
              <a:spcAft>
                <a:spcPts val="0"/>
              </a:spcAft>
              <a:buNone/>
            </a:pPr>
            <a:r>
              <a:rPr lang="es" sz="2100">
                <a:solidFill>
                  <a:schemeClr val="dk1"/>
                </a:solidFill>
                <a:latin typeface="DM Sans"/>
                <a:ea typeface="DM Sans"/>
                <a:cs typeface="DM Sans"/>
                <a:sym typeface="DM Sans"/>
              </a:rPr>
              <a:t>debes abrir </a:t>
            </a:r>
            <a:r>
              <a:rPr lang="es" sz="2100">
                <a:solidFill>
                  <a:schemeClr val="dk1"/>
                </a:solidFill>
                <a:latin typeface="DM Sans"/>
                <a:ea typeface="DM Sans"/>
                <a:cs typeface="DM Sans"/>
                <a:sym typeface="DM Sans"/>
              </a:rPr>
              <a:t>VSC.</a:t>
            </a:r>
            <a:endParaRPr sz="2100">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ph idx="4294967295" type="title"/>
          </p:nvPr>
        </p:nvSpPr>
        <p:spPr>
          <a:xfrm>
            <a:off x="476242" y="468314"/>
            <a:ext cx="5642100" cy="62850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100"/>
              </a:spcBef>
              <a:spcAft>
                <a:spcPts val="0"/>
              </a:spcAft>
              <a:buSzPts val="2800"/>
              <a:buNone/>
            </a:pPr>
            <a:r>
              <a:rPr b="1" lang="es" sz="4000">
                <a:solidFill>
                  <a:schemeClr val="dk1"/>
                </a:solidFill>
                <a:latin typeface="DM Sans"/>
                <a:ea typeface="DM Sans"/>
                <a:cs typeface="DM Sans"/>
                <a:sym typeface="DM Sans"/>
              </a:rPr>
              <a:t>Empresas Data Driven</a:t>
            </a:r>
            <a:endParaRPr b="1" sz="4000">
              <a:solidFill>
                <a:schemeClr val="dk1"/>
              </a:solidFill>
              <a:latin typeface="DM Sans"/>
              <a:ea typeface="DM Sans"/>
              <a:cs typeface="DM Sans"/>
              <a:sym typeface="DM Sans"/>
            </a:endParaRPr>
          </a:p>
        </p:txBody>
      </p:sp>
      <p:sp>
        <p:nvSpPr>
          <p:cNvPr id="541" name="Google Shape;541;p65"/>
          <p:cNvSpPr txBox="1"/>
          <p:nvPr/>
        </p:nvSpPr>
        <p:spPr>
          <a:xfrm>
            <a:off x="476262" y="1924139"/>
            <a:ext cx="4335600" cy="2090700"/>
          </a:xfrm>
          <a:prstGeom prst="rect">
            <a:avLst/>
          </a:prstGeom>
          <a:noFill/>
          <a:ln>
            <a:noFill/>
          </a:ln>
        </p:spPr>
        <p:txBody>
          <a:bodyPr anchorCtr="0" anchor="t" bIns="0" lIns="0" spcFirstLastPara="1" rIns="0" wrap="square" tIns="12700">
            <a:spAutoFit/>
          </a:bodyPr>
          <a:lstStyle/>
          <a:p>
            <a:pPr indent="-12700" lvl="0" marL="12700" marR="719419"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“Las empresas Data - Driven son aquellas que permiten que sean exclusivamente los “datos” quienes las gobiernen. La filosofía de trabajo y cultura Data Driven, es verdaderamente un cambio de mentalidad, que se apoya en los datos para tomar mejores decisiones y escoger qué alternativa es la más óptima a elegir. Dicho con otras palabras, el “dato” en este tipo de empresas es el REY.”</a:t>
            </a:r>
            <a:endParaRPr sz="1350">
              <a:latin typeface="DM Sans"/>
              <a:ea typeface="DM Sans"/>
              <a:cs typeface="DM Sans"/>
              <a:sym typeface="DM Sans"/>
            </a:endParaRPr>
          </a:p>
        </p:txBody>
      </p:sp>
      <p:pic>
        <p:nvPicPr>
          <p:cNvPr id="542" name="Google Shape;542;p65"/>
          <p:cNvPicPr preferRelativeResize="0"/>
          <p:nvPr/>
        </p:nvPicPr>
        <p:blipFill rotWithShape="1">
          <a:blip r:embed="rId3">
            <a:alphaModFix/>
          </a:blip>
          <a:srcRect b="0" l="0" r="0" t="0"/>
          <a:stretch/>
        </p:blipFill>
        <p:spPr>
          <a:xfrm>
            <a:off x="5195733" y="1588288"/>
            <a:ext cx="3472021" cy="250707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Trabajo con datos reales</a:t>
            </a:r>
            <a:endParaRPr b="1" sz="4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-CSV</a:t>
            </a:r>
            <a:endParaRPr b="1" i="0" sz="4000" u="none" cap="none" strike="noStrike">
              <a:solidFill>
                <a:schemeClr val="dk1"/>
              </a:solidFill>
              <a:latin typeface="DM Sans"/>
              <a:ea typeface="DM Sans"/>
              <a:cs typeface="DM Sans"/>
              <a:sym typeface="DM Sans"/>
            </a:endParaRPr>
          </a:p>
        </p:txBody>
      </p:sp>
      <p:sp>
        <p:nvSpPr>
          <p:cNvPr id="553" name="Google Shape;553;p67"/>
          <p:cNvSpPr txBox="1"/>
          <p:nvPr/>
        </p:nvSpPr>
        <p:spPr>
          <a:xfrm>
            <a:off x="457725" y="2412125"/>
            <a:ext cx="473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Para trabajar con datos reales, los mismos pueden estar en </a:t>
            </a:r>
            <a:r>
              <a:rPr b="1" lang="es" sz="1350">
                <a:latin typeface="DM Sans"/>
                <a:ea typeface="DM Sans"/>
                <a:cs typeface="DM Sans"/>
                <a:sym typeface="DM Sans"/>
              </a:rPr>
              <a:t>cualquier formato, ya sea txt, json o cualquier otro</a:t>
            </a: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Por completitud del curso nosotros supondremos que vienen en csv, así tenemos otro formato más analizado. </a:t>
            </a:r>
            <a:endParaRPr sz="1350">
              <a:latin typeface="DM Sans"/>
              <a:ea typeface="DM Sans"/>
              <a:cs typeface="DM Sans"/>
              <a:sym typeface="DM Sans"/>
            </a:endParaRPr>
          </a:p>
        </p:txBody>
      </p:sp>
      <p:pic>
        <p:nvPicPr>
          <p:cNvPr id="554" name="Google Shape;554;p67"/>
          <p:cNvPicPr preferRelativeResize="0"/>
          <p:nvPr/>
        </p:nvPicPr>
        <p:blipFill rotWithShape="1">
          <a:blip r:embed="rId3">
            <a:alphaModFix/>
          </a:blip>
          <a:srcRect b="0" l="0" r="0" t="0"/>
          <a:stretch/>
        </p:blipFill>
        <p:spPr>
          <a:xfrm>
            <a:off x="5316463" y="2253275"/>
            <a:ext cx="3419475" cy="133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sp>
        <p:nvSpPr>
          <p:cNvPr id="560" name="Google Shape;560;p68"/>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este apartado vamos a leer datos de alguna fuente oficial para poderlos trabajar desde Python.</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Para esta clase descargamos datos oficiales de la Nación y de CABA (Argentina)</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561" name="Google Shape;561;p68"/>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800"/>
              <a:buFont typeface="Arial"/>
              <a:buNone/>
            </a:pPr>
            <a:r>
              <a:rPr b="1" lang="es" sz="1350">
                <a:solidFill>
                  <a:schemeClr val="dk1"/>
                </a:solidFill>
                <a:highlight>
                  <a:schemeClr val="accent4"/>
                </a:highlight>
                <a:latin typeface="DM Sans"/>
                <a:ea typeface="DM Sans"/>
                <a:cs typeface="DM Sans"/>
                <a:sym typeface="DM Sans"/>
              </a:rPr>
              <a:t>Datos ciudad de Buenos Aires:</a:t>
            </a:r>
            <a:r>
              <a:rPr lang="es" sz="1350">
                <a:solidFill>
                  <a:schemeClr val="dk1"/>
                </a:solidFill>
                <a:highlight>
                  <a:schemeClr val="accent4"/>
                </a:highlight>
                <a:latin typeface="DM Sans"/>
                <a:ea typeface="DM Sans"/>
                <a:cs typeface="DM Sans"/>
                <a:sym typeface="DM Sans"/>
              </a:rPr>
              <a:t> </a:t>
            </a:r>
            <a:r>
              <a:rPr lang="es" sz="1350" u="sng">
                <a:solidFill>
                  <a:srgbClr val="0563C1"/>
                </a:solidFill>
                <a:latin typeface="DM Sans"/>
                <a:ea typeface="DM Sans"/>
                <a:cs typeface="DM Sans"/>
                <a:sym typeface="DM Sans"/>
                <a:hlinkClick r:id="rId3">
                  <a:extLst>
                    <a:ext uri="{A12FA001-AC4F-418D-AE19-62706E023703}">
                      <ahyp:hlinkClr val="tx"/>
                    </a:ext>
                  </a:extLst>
                </a:hlinkClick>
              </a:rPr>
              <a:t>https://data.buenosaires.gob.ar/dataset/</a:t>
            </a:r>
            <a:endParaRPr sz="1350" u="sng">
              <a:solidFill>
                <a:srgbClr val="0000FF"/>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800"/>
              <a:buFont typeface="Arial"/>
              <a:buNone/>
            </a:pPr>
            <a:r>
              <a:rPr b="1" lang="es" sz="1350">
                <a:solidFill>
                  <a:schemeClr val="dk1"/>
                </a:solidFill>
                <a:highlight>
                  <a:schemeClr val="accent4"/>
                </a:highlight>
                <a:latin typeface="DM Sans"/>
                <a:ea typeface="DM Sans"/>
                <a:cs typeface="DM Sans"/>
                <a:sym typeface="DM Sans"/>
              </a:rPr>
              <a:t>Datos Nación:</a:t>
            </a:r>
            <a:r>
              <a:rPr lang="es" sz="1350">
                <a:solidFill>
                  <a:schemeClr val="dk1"/>
                </a:solidFill>
                <a:highlight>
                  <a:schemeClr val="accent4"/>
                </a:highlight>
                <a:latin typeface="DM Sans"/>
                <a:ea typeface="DM Sans"/>
                <a:cs typeface="DM Sans"/>
                <a:sym typeface="DM Sans"/>
              </a:rPr>
              <a:t> </a:t>
            </a:r>
            <a:r>
              <a:rPr lang="es" sz="1350" u="sng">
                <a:solidFill>
                  <a:srgbClr val="0563C1"/>
                </a:solidFill>
                <a:latin typeface="DM Sans"/>
                <a:ea typeface="DM Sans"/>
                <a:cs typeface="DM Sans"/>
                <a:sym typeface="DM Sans"/>
                <a:hlinkClick r:id="rId4">
                  <a:extLst>
                    <a:ext uri="{A12FA001-AC4F-418D-AE19-62706E023703}">
                      <ahyp:hlinkClr val="tx"/>
                    </a:ext>
                  </a:extLst>
                </a:hlinkClick>
              </a:rPr>
              <a:t>https://datos.gob.ar/</a:t>
            </a:r>
            <a:endParaRPr sz="1350">
              <a:latin typeface="DM Sans"/>
              <a:ea typeface="DM Sans"/>
              <a:cs typeface="DM Sans"/>
              <a:sym typeface="DM Sans"/>
            </a:endParaRPr>
          </a:p>
        </p:txBody>
      </p:sp>
      <p:grpSp>
        <p:nvGrpSpPr>
          <p:cNvPr id="562" name="Google Shape;562;p68"/>
          <p:cNvGrpSpPr/>
          <p:nvPr/>
        </p:nvGrpSpPr>
        <p:grpSpPr>
          <a:xfrm>
            <a:off x="8213151" y="98873"/>
            <a:ext cx="738900" cy="738900"/>
            <a:chOff x="473351" y="619523"/>
            <a:chExt cx="738900" cy="738900"/>
          </a:xfrm>
        </p:grpSpPr>
        <p:sp>
          <p:nvSpPr>
            <p:cNvPr id="563" name="Google Shape;563;p6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p68"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sp>
        <p:nvSpPr>
          <p:cNvPr id="570" name="Google Shape;570;p69"/>
          <p:cNvSpPr txBox="1"/>
          <p:nvPr/>
        </p:nvSpPr>
        <p:spPr>
          <a:xfrm>
            <a:off x="473350" y="1908175"/>
            <a:ext cx="383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Hagamos un pequeño Análisis Exploratorio de Datos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rgbClr val="EAFF6A"/>
                </a:highlight>
                <a:latin typeface="DM Sans"/>
                <a:ea typeface="DM Sans"/>
                <a:cs typeface="DM Sans"/>
                <a:sym typeface="DM Sans"/>
              </a:rPr>
              <a:t>¿QUÉ ES UN EDA?</a:t>
            </a:r>
            <a:endParaRPr sz="1350">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Análisis Exploratorio de Datos o también conocido como EDA de sus siglas en inglés: Exploratory Data Analysis, tiene como finalidad examinar nuestros datos para lograr un entendimiento holistico e integral de las relaciones existentes entre las variables analizadas.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571" name="Google Shape;571;p69"/>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El EDA, proporciona métodos sencillos para organizar y preparar los datos, detectar fallos en el diseño y recogida de datos, tratamiento y evaluación de datos ausentes, identificación de casos atípicos y mucho más.</a:t>
            </a:r>
            <a:endParaRPr sz="1350">
              <a:latin typeface="DM Sans"/>
              <a:ea typeface="DM Sans"/>
              <a:cs typeface="DM Sans"/>
              <a:sym typeface="DM Sans"/>
            </a:endParaRPr>
          </a:p>
        </p:txBody>
      </p:sp>
      <p:grpSp>
        <p:nvGrpSpPr>
          <p:cNvPr id="572" name="Google Shape;572;p69"/>
          <p:cNvGrpSpPr/>
          <p:nvPr/>
        </p:nvGrpSpPr>
        <p:grpSpPr>
          <a:xfrm>
            <a:off x="8213151" y="98873"/>
            <a:ext cx="738900" cy="738900"/>
            <a:chOff x="473351" y="619523"/>
            <a:chExt cx="738900" cy="738900"/>
          </a:xfrm>
        </p:grpSpPr>
        <p:sp>
          <p:nvSpPr>
            <p:cNvPr id="573" name="Google Shape;573;p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4" name="Google Shape;574;p6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75" name="Google Shape;575;p69"/>
          <p:cNvSpPr txBox="1"/>
          <p:nvPr/>
        </p:nvSpPr>
        <p:spPr>
          <a:xfrm>
            <a:off x="306725" y="4742400"/>
            <a:ext cx="2772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 sz="1100" u="sng" cap="none" strike="noStrike">
                <a:solidFill>
                  <a:srgbClr val="0563C1"/>
                </a:solidFill>
                <a:latin typeface="DM Sans"/>
                <a:ea typeface="DM Sans"/>
                <a:cs typeface="DM Sans"/>
                <a:sym typeface="DM Sans"/>
                <a:hlinkClick r:id="rId4">
                  <a:extLst>
                    <a:ext uri="{A12FA001-AC4F-418D-AE19-62706E023703}">
                      <ahyp:hlinkClr val="tx"/>
                    </a:ext>
                  </a:extLst>
                </a:hlinkClick>
              </a:rPr>
              <a:t>dataset_turnos_detalle.csv</a:t>
            </a:r>
            <a:endParaRPr i="0" sz="1100" u="none" cap="none" strike="noStrike">
              <a:solidFill>
                <a:srgbClr val="000000"/>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grpSp>
        <p:nvGrpSpPr>
          <p:cNvPr id="581" name="Google Shape;581;p70"/>
          <p:cNvGrpSpPr/>
          <p:nvPr/>
        </p:nvGrpSpPr>
        <p:grpSpPr>
          <a:xfrm>
            <a:off x="8213151" y="98873"/>
            <a:ext cx="738900" cy="738900"/>
            <a:chOff x="473351" y="619523"/>
            <a:chExt cx="738900" cy="738900"/>
          </a:xfrm>
        </p:grpSpPr>
        <p:sp>
          <p:nvSpPr>
            <p:cNvPr id="582" name="Google Shape;582;p7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3" name="Google Shape;583;p7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84" name="Google Shape;584;p70"/>
          <p:cNvPicPr preferRelativeResize="0"/>
          <p:nvPr/>
        </p:nvPicPr>
        <p:blipFill>
          <a:blip r:embed="rId4">
            <a:alphaModFix/>
          </a:blip>
          <a:stretch>
            <a:fillRect/>
          </a:stretch>
        </p:blipFill>
        <p:spPr>
          <a:xfrm>
            <a:off x="425700" y="1820076"/>
            <a:ext cx="7984101" cy="2413474"/>
          </a:xfrm>
          <a:prstGeom prst="rect">
            <a:avLst/>
          </a:prstGeom>
          <a:noFill/>
          <a:ln>
            <a:noFill/>
          </a:ln>
        </p:spPr>
      </p:pic>
      <p:sp>
        <p:nvSpPr>
          <p:cNvPr id="585" name="Google Shape;585;p70"/>
          <p:cNvSpPr txBox="1"/>
          <p:nvPr/>
        </p:nvSpPr>
        <p:spPr>
          <a:xfrm>
            <a:off x="76850" y="4704100"/>
            <a:ext cx="2772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u="sng">
                <a:solidFill>
                  <a:srgbClr val="0563C1"/>
                </a:solidFill>
                <a:latin typeface="DM Sans"/>
                <a:ea typeface="DM Sans"/>
                <a:cs typeface="DM Sans"/>
                <a:sym typeface="DM Sans"/>
                <a:hlinkClick r:id="rId5">
                  <a:extLst>
                    <a:ext uri="{A12FA001-AC4F-418D-AE19-62706E023703}">
                      <ahyp:hlinkClr val="tx"/>
                    </a:ext>
                  </a:extLst>
                </a:hlinkClick>
              </a:rPr>
              <a:t>dataset_turnos_detalle.csv</a:t>
            </a:r>
            <a:endParaRPr sz="1350">
              <a:latin typeface="DM Sans"/>
              <a:ea typeface="DM Sans"/>
              <a:cs typeface="DM Sans"/>
              <a:sym typeface="DM Sans"/>
            </a:endParaRPr>
          </a:p>
        </p:txBody>
      </p:sp>
      <p:sp>
        <p:nvSpPr>
          <p:cNvPr id="586" name="Google Shape;586;p70"/>
          <p:cNvSpPr/>
          <p:nvPr/>
        </p:nvSpPr>
        <p:spPr>
          <a:xfrm>
            <a:off x="4339050" y="3266400"/>
            <a:ext cx="2925000" cy="847500"/>
          </a:xfrm>
          <a:prstGeom prst="leftArrow">
            <a:avLst>
              <a:gd fmla="val 50000" name="adj1"/>
              <a:gd fmla="val 50000" name="adj2"/>
            </a:avLst>
          </a:prstGeom>
          <a:solidFill>
            <a:srgbClr val="EAFF6A"/>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350">
                <a:latin typeface="DM Sans"/>
                <a:ea typeface="DM Sans"/>
                <a:cs typeface="DM Sans"/>
                <a:sym typeface="DM Sans"/>
              </a:rPr>
              <a:t>Aquí hicimos la lectura de los datos que nos bajamos</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grpSp>
        <p:nvGrpSpPr>
          <p:cNvPr id="592" name="Google Shape;592;p71"/>
          <p:cNvGrpSpPr/>
          <p:nvPr/>
        </p:nvGrpSpPr>
        <p:grpSpPr>
          <a:xfrm>
            <a:off x="8213151" y="98873"/>
            <a:ext cx="738900" cy="738900"/>
            <a:chOff x="473351" y="619523"/>
            <a:chExt cx="738900" cy="738900"/>
          </a:xfrm>
        </p:grpSpPr>
        <p:sp>
          <p:nvSpPr>
            <p:cNvPr id="593" name="Google Shape;593;p7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4" name="Google Shape;594;p7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95" name="Google Shape;595;p71"/>
          <p:cNvPicPr preferRelativeResize="0"/>
          <p:nvPr/>
        </p:nvPicPr>
        <p:blipFill>
          <a:blip r:embed="rId4">
            <a:alphaModFix/>
          </a:blip>
          <a:stretch>
            <a:fillRect/>
          </a:stretch>
        </p:blipFill>
        <p:spPr>
          <a:xfrm>
            <a:off x="525650" y="2214050"/>
            <a:ext cx="6101374" cy="2248550"/>
          </a:xfrm>
          <a:prstGeom prst="rect">
            <a:avLst/>
          </a:prstGeom>
          <a:noFill/>
          <a:ln>
            <a:noFill/>
          </a:ln>
        </p:spPr>
      </p:pic>
      <p:sp>
        <p:nvSpPr>
          <p:cNvPr id="596" name="Google Shape;596;p71"/>
          <p:cNvSpPr txBox="1"/>
          <p:nvPr/>
        </p:nvSpPr>
        <p:spPr>
          <a:xfrm>
            <a:off x="476250" y="1313113"/>
            <a:ext cx="7749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Admitimos que parece abrumador lo último, pero solo hicimos un read de un dato en otro formato </a:t>
            </a:r>
            <a:r>
              <a:rPr lang="es" sz="1350">
                <a:latin typeface="DM Sans"/>
                <a:ea typeface="DM Sans"/>
                <a:cs typeface="DM Sans"/>
                <a:sym typeface="DM Sans"/>
              </a:rPr>
              <a:t>CSV</a:t>
            </a:r>
            <a:r>
              <a:rPr lang="es" sz="1350">
                <a:latin typeface="DM Sans"/>
                <a:ea typeface="DM Sans"/>
                <a:cs typeface="DM Sans"/>
                <a:sym typeface="DM Sans"/>
              </a:rPr>
              <a:t>. Pero veamos la magia; ya tenemos todos los datos guardados en una variable de Python como para trabajar sin problema:</a:t>
            </a:r>
            <a:endParaRPr sz="1350">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2"/>
          <p:cNvSpPr txBox="1"/>
          <p:nvPr/>
        </p:nvSpPr>
        <p:spPr>
          <a:xfrm>
            <a:off x="342800" y="1180675"/>
            <a:ext cx="5950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Trabajo con datos reales - CSV</a:t>
            </a:r>
            <a:endParaRPr b="1" sz="4000">
              <a:solidFill>
                <a:schemeClr val="dk1"/>
              </a:solidFill>
              <a:latin typeface="DM Sans"/>
              <a:ea typeface="DM Sans"/>
              <a:cs typeface="DM Sans"/>
              <a:sym typeface="DM Sans"/>
            </a:endParaRPr>
          </a:p>
        </p:txBody>
      </p:sp>
      <p:sp>
        <p:nvSpPr>
          <p:cNvPr id="602" name="Google Shape;602;p72"/>
          <p:cNvSpPr txBox="1"/>
          <p:nvPr/>
        </p:nvSpPr>
        <p:spPr>
          <a:xfrm>
            <a:off x="342800" y="26188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Todo lo que podemos hacer ahora ya depende de otra rama de la multifuncionalidad de Python, que es el análisis de datos.</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highlight>
                  <a:schemeClr val="lt1"/>
                </a:highlight>
                <a:latin typeface="DM Sans"/>
                <a:ea typeface="DM Sans"/>
                <a:cs typeface="DM Sans"/>
                <a:sym typeface="DM Sans"/>
              </a:rPr>
              <a:t>Pero veamos lo básico que les puede servir para complementar este curso:</a:t>
            </a:r>
            <a:endParaRPr sz="1350">
              <a:highlight>
                <a:schemeClr val="lt1"/>
              </a:highlight>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grpSp>
        <p:nvGrpSpPr>
          <p:cNvPr id="608" name="Google Shape;608;p73"/>
          <p:cNvGrpSpPr/>
          <p:nvPr/>
        </p:nvGrpSpPr>
        <p:grpSpPr>
          <a:xfrm>
            <a:off x="8213151" y="98873"/>
            <a:ext cx="738900" cy="738900"/>
            <a:chOff x="473351" y="619523"/>
            <a:chExt cx="738900" cy="738900"/>
          </a:xfrm>
        </p:grpSpPr>
        <p:sp>
          <p:nvSpPr>
            <p:cNvPr id="609" name="Google Shape;609;p7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0" name="Google Shape;610;p7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11" name="Google Shape;611;p73"/>
          <p:cNvPicPr preferRelativeResize="0"/>
          <p:nvPr/>
        </p:nvPicPr>
        <p:blipFill>
          <a:blip r:embed="rId4">
            <a:alphaModFix/>
          </a:blip>
          <a:stretch>
            <a:fillRect/>
          </a:stretch>
        </p:blipFill>
        <p:spPr>
          <a:xfrm>
            <a:off x="2365952" y="1358427"/>
            <a:ext cx="5009449" cy="32918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grpSp>
        <p:nvGrpSpPr>
          <p:cNvPr id="617" name="Google Shape;617;p74"/>
          <p:cNvGrpSpPr/>
          <p:nvPr/>
        </p:nvGrpSpPr>
        <p:grpSpPr>
          <a:xfrm>
            <a:off x="8213151" y="98873"/>
            <a:ext cx="738900" cy="738900"/>
            <a:chOff x="473351" y="619523"/>
            <a:chExt cx="738900" cy="738900"/>
          </a:xfrm>
        </p:grpSpPr>
        <p:sp>
          <p:nvSpPr>
            <p:cNvPr id="618" name="Google Shape;618;p7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7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620" name="Google Shape;620;p74"/>
          <p:cNvPicPr preferRelativeResize="0"/>
          <p:nvPr/>
        </p:nvPicPr>
        <p:blipFill rotWithShape="1">
          <a:blip r:embed="rId4">
            <a:alphaModFix/>
          </a:blip>
          <a:srcRect b="0" l="1900" r="-1899" t="0"/>
          <a:stretch/>
        </p:blipFill>
        <p:spPr>
          <a:xfrm>
            <a:off x="465913" y="1393301"/>
            <a:ext cx="8212175" cy="3000625"/>
          </a:xfrm>
          <a:prstGeom prst="rect">
            <a:avLst/>
          </a:prstGeom>
          <a:noFill/>
          <a:ln>
            <a:noFill/>
          </a:ln>
        </p:spPr>
      </p:pic>
      <p:pic>
        <p:nvPicPr>
          <p:cNvPr id="621" name="Google Shape;621;p74"/>
          <p:cNvPicPr preferRelativeResize="0"/>
          <p:nvPr/>
        </p:nvPicPr>
        <p:blipFill>
          <a:blip r:embed="rId5">
            <a:alphaModFix/>
          </a:blip>
          <a:stretch>
            <a:fillRect/>
          </a:stretch>
        </p:blipFill>
        <p:spPr>
          <a:xfrm>
            <a:off x="4962725" y="2070075"/>
            <a:ext cx="3194050" cy="2094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93" name="Google Shape;93;p21"/>
          <p:cNvSpPr/>
          <p:nvPr/>
        </p:nvSpPr>
        <p:spPr>
          <a:xfrm>
            <a:off x="4541025" y="339885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Images</a:t>
            </a:r>
            <a:endParaRPr sz="1200">
              <a:solidFill>
                <a:srgbClr val="FFFFFF"/>
              </a:solidFill>
              <a:latin typeface="DM Sans"/>
              <a:ea typeface="DM Sans"/>
              <a:cs typeface="DM Sans"/>
              <a:sym typeface="DM Sans"/>
            </a:endParaRPr>
          </a:p>
        </p:txBody>
      </p:sp>
      <p:sp>
        <p:nvSpPr>
          <p:cNvPr id="94" name="Google Shape;94;p21"/>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Editar datos usuario</a:t>
            </a:r>
            <a:endParaRPr sz="1200">
              <a:solidFill>
                <a:srgbClr val="FFFFFF"/>
              </a:solidFill>
              <a:latin typeface="DM Sans"/>
              <a:ea typeface="DM Sans"/>
              <a:cs typeface="DM Sans"/>
              <a:sym typeface="DM Sans"/>
            </a:endParaRPr>
          </a:p>
        </p:txBody>
      </p:sp>
      <p:sp>
        <p:nvSpPr>
          <p:cNvPr id="95" name="Google Shape;95;p21"/>
          <p:cNvSpPr/>
          <p:nvPr/>
        </p:nvSpPr>
        <p:spPr>
          <a:xfrm>
            <a:off x="586275" y="3534147"/>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UnitTest</a:t>
            </a:r>
            <a:endParaRPr sz="1200">
              <a:solidFill>
                <a:srgbClr val="FFFFFF"/>
              </a:solidFill>
              <a:latin typeface="DM Sans"/>
              <a:ea typeface="DM Sans"/>
              <a:cs typeface="DM Sans"/>
              <a:sym typeface="DM Sans"/>
            </a:endParaRPr>
          </a:p>
        </p:txBody>
      </p:sp>
      <p:cxnSp>
        <p:nvCxnSpPr>
          <p:cNvPr id="96" name="Google Shape;96;p21"/>
          <p:cNvCxnSpPr>
            <a:stCxn id="93" idx="0"/>
            <a:endCxn id="97" idx="2"/>
          </p:cNvCxnSpPr>
          <p:nvPr/>
        </p:nvCxnSpPr>
        <p:spPr>
          <a:xfrm rot="10800000">
            <a:off x="5219025" y="2793755"/>
            <a:ext cx="21600" cy="605100"/>
          </a:xfrm>
          <a:prstGeom prst="straightConnector1">
            <a:avLst/>
          </a:prstGeom>
          <a:noFill/>
          <a:ln cap="flat" cmpd="sng" w="9525">
            <a:solidFill>
              <a:srgbClr val="CCCCCC"/>
            </a:solidFill>
            <a:prstDash val="solid"/>
            <a:round/>
            <a:headEnd len="med" w="med" type="oval"/>
            <a:tailEnd len="med" w="med" type="oval"/>
          </a:ln>
        </p:spPr>
      </p:cxnSp>
      <p:sp>
        <p:nvSpPr>
          <p:cNvPr id="98" name="Google Shape;98;p21"/>
          <p:cNvSpPr/>
          <p:nvPr/>
        </p:nvSpPr>
        <p:spPr>
          <a:xfrm>
            <a:off x="2910955" y="32635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OneToOneField</a:t>
            </a:r>
            <a:endParaRPr sz="1200">
              <a:solidFill>
                <a:srgbClr val="222222"/>
              </a:solidFill>
              <a:latin typeface="DM Sans"/>
              <a:ea typeface="DM Sans"/>
              <a:cs typeface="DM Sans"/>
              <a:sym typeface="DM Sans"/>
            </a:endParaRPr>
          </a:p>
        </p:txBody>
      </p:sp>
      <p:sp>
        <p:nvSpPr>
          <p:cNvPr id="99" name="Google Shape;99;p21"/>
          <p:cNvSpPr/>
          <p:nvPr/>
        </p:nvSpPr>
        <p:spPr>
          <a:xfrm>
            <a:off x="6543216" y="2893357"/>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ImageField</a:t>
            </a:r>
            <a:endParaRPr sz="1200">
              <a:solidFill>
                <a:srgbClr val="222222"/>
              </a:solidFill>
              <a:latin typeface="DM Sans"/>
              <a:ea typeface="DM Sans"/>
              <a:cs typeface="DM Sans"/>
              <a:sym typeface="DM Sans"/>
            </a:endParaRPr>
          </a:p>
        </p:txBody>
      </p:sp>
      <p:sp>
        <p:nvSpPr>
          <p:cNvPr id="100" name="Google Shape;100;p21"/>
          <p:cNvSpPr/>
          <p:nvPr/>
        </p:nvSpPr>
        <p:spPr>
          <a:xfrm>
            <a:off x="6488025" y="3473401"/>
            <a:ext cx="1399200" cy="43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media_url, media_root</a:t>
            </a:r>
            <a:endParaRPr sz="1200">
              <a:solidFill>
                <a:srgbClr val="222222"/>
              </a:solidFill>
              <a:latin typeface="DM Sans"/>
              <a:ea typeface="DM Sans"/>
              <a:cs typeface="DM Sans"/>
              <a:sym typeface="DM Sans"/>
            </a:endParaRPr>
          </a:p>
        </p:txBody>
      </p:sp>
      <p:sp>
        <p:nvSpPr>
          <p:cNvPr id="101" name="Google Shape;101;p21"/>
          <p:cNvSpPr/>
          <p:nvPr/>
        </p:nvSpPr>
        <p:spPr>
          <a:xfrm>
            <a:off x="4310625" y="746975"/>
            <a:ext cx="18165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UserChangeForm</a:t>
            </a:r>
            <a:endParaRPr sz="1200">
              <a:solidFill>
                <a:schemeClr val="lt1"/>
              </a:solidFill>
              <a:latin typeface="DM Sans"/>
              <a:ea typeface="DM Sans"/>
              <a:cs typeface="DM Sans"/>
              <a:sym typeface="DM Sans"/>
            </a:endParaRPr>
          </a:p>
        </p:txBody>
      </p:sp>
      <p:cxnSp>
        <p:nvCxnSpPr>
          <p:cNvPr id="102" name="Google Shape;102;p21"/>
          <p:cNvCxnSpPr>
            <a:stCxn id="94" idx="3"/>
            <a:endCxn id="101" idx="1"/>
          </p:cNvCxnSpPr>
          <p:nvPr/>
        </p:nvCxnSpPr>
        <p:spPr>
          <a:xfrm flipH="1" rot="10800000">
            <a:off x="1987725" y="1036984"/>
            <a:ext cx="2322900" cy="7068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3" name="Google Shape;103;p21"/>
          <p:cNvCxnSpPr>
            <a:stCxn id="94" idx="3"/>
            <a:endCxn id="104" idx="1"/>
          </p:cNvCxnSpPr>
          <p:nvPr/>
        </p:nvCxnSpPr>
        <p:spPr>
          <a:xfrm>
            <a:off x="1987725" y="1743784"/>
            <a:ext cx="23229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5" name="Google Shape;105;p21"/>
          <p:cNvCxnSpPr>
            <a:stCxn id="94" idx="3"/>
            <a:endCxn id="106" idx="1"/>
          </p:cNvCxnSpPr>
          <p:nvPr/>
        </p:nvCxnSpPr>
        <p:spPr>
          <a:xfrm>
            <a:off x="1987725" y="1743784"/>
            <a:ext cx="2322900" cy="706800"/>
          </a:xfrm>
          <a:prstGeom prst="bentConnector3">
            <a:avLst>
              <a:gd fmla="val 50000" name="adj1"/>
            </a:avLst>
          </a:prstGeom>
          <a:noFill/>
          <a:ln cap="flat" cmpd="sng" w="9525">
            <a:solidFill>
              <a:srgbClr val="CCCCCC"/>
            </a:solidFill>
            <a:prstDash val="solid"/>
            <a:round/>
            <a:headEnd len="med" w="med" type="none"/>
            <a:tailEnd len="med" w="med" type="oval"/>
          </a:ln>
        </p:spPr>
      </p:cxnSp>
      <p:pic>
        <p:nvPicPr>
          <p:cNvPr id="107" name="Google Shape;107;p21"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08" name="Google Shape;108;p21"/>
          <p:cNvSpPr/>
          <p:nvPr/>
        </p:nvSpPr>
        <p:spPr>
          <a:xfrm>
            <a:off x="4310625" y="1453700"/>
            <a:ext cx="18165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PasswordChangeView</a:t>
            </a:r>
            <a:endParaRPr sz="1200">
              <a:solidFill>
                <a:schemeClr val="lt1"/>
              </a:solidFill>
              <a:latin typeface="DM Sans"/>
              <a:ea typeface="DM Sans"/>
              <a:cs typeface="DM Sans"/>
              <a:sym typeface="DM Sans"/>
            </a:endParaRPr>
          </a:p>
        </p:txBody>
      </p:sp>
      <p:sp>
        <p:nvSpPr>
          <p:cNvPr id="97" name="Google Shape;97;p21"/>
          <p:cNvSpPr/>
          <p:nvPr/>
        </p:nvSpPr>
        <p:spPr>
          <a:xfrm>
            <a:off x="4310625" y="2213550"/>
            <a:ext cx="18165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Datos Extras</a:t>
            </a:r>
            <a:endParaRPr sz="1200">
              <a:solidFill>
                <a:schemeClr val="lt1"/>
              </a:solidFill>
              <a:latin typeface="DM Sans"/>
              <a:ea typeface="DM Sans"/>
              <a:cs typeface="DM Sans"/>
              <a:sym typeface="DM Sans"/>
            </a:endParaRPr>
          </a:p>
        </p:txBody>
      </p:sp>
      <p:cxnSp>
        <p:nvCxnSpPr>
          <p:cNvPr id="109" name="Google Shape;109;p21"/>
          <p:cNvCxnSpPr>
            <a:stCxn id="93" idx="3"/>
            <a:endCxn id="100" idx="1"/>
          </p:cNvCxnSpPr>
          <p:nvPr/>
        </p:nvCxnSpPr>
        <p:spPr>
          <a:xfrm>
            <a:off x="5940225" y="3688955"/>
            <a:ext cx="5478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0" name="Google Shape;110;p21"/>
          <p:cNvCxnSpPr>
            <a:stCxn id="98" idx="0"/>
            <a:endCxn id="97" idx="2"/>
          </p:cNvCxnSpPr>
          <p:nvPr/>
        </p:nvCxnSpPr>
        <p:spPr>
          <a:xfrm rot="-5400000">
            <a:off x="4179805" y="2224488"/>
            <a:ext cx="469800" cy="1608300"/>
          </a:xfrm>
          <a:prstGeom prst="bentConnector3">
            <a:avLst>
              <a:gd fmla="val 49999" name="adj1"/>
            </a:avLst>
          </a:prstGeom>
          <a:noFill/>
          <a:ln cap="flat" cmpd="sng" w="9525">
            <a:solidFill>
              <a:srgbClr val="CCCCCC"/>
            </a:solidFill>
            <a:prstDash val="solid"/>
            <a:round/>
            <a:headEnd len="med" w="med" type="none"/>
            <a:tailEnd len="med" w="med" type="oval"/>
          </a:ln>
        </p:spPr>
      </p:cxnSp>
      <p:sp>
        <p:nvSpPr>
          <p:cNvPr id="111" name="Google Shape;111;p21"/>
          <p:cNvSpPr/>
          <p:nvPr/>
        </p:nvSpPr>
        <p:spPr>
          <a:xfrm>
            <a:off x="6488030" y="42139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enctype</a:t>
            </a:r>
            <a:endParaRPr sz="1200">
              <a:solidFill>
                <a:srgbClr val="222222"/>
              </a:solidFill>
              <a:latin typeface="DM Sans"/>
              <a:ea typeface="DM Sans"/>
              <a:cs typeface="DM Sans"/>
              <a:sym typeface="DM Sans"/>
            </a:endParaRPr>
          </a:p>
        </p:txBody>
      </p:sp>
      <p:cxnSp>
        <p:nvCxnSpPr>
          <p:cNvPr id="112" name="Google Shape;112;p21"/>
          <p:cNvCxnSpPr>
            <a:stCxn id="93" idx="3"/>
            <a:endCxn id="99" idx="1"/>
          </p:cNvCxnSpPr>
          <p:nvPr/>
        </p:nvCxnSpPr>
        <p:spPr>
          <a:xfrm flipH="1" rot="10800000">
            <a:off x="5940225" y="3028655"/>
            <a:ext cx="603000" cy="660300"/>
          </a:xfrm>
          <a:prstGeom prst="bentConnector3">
            <a:avLst>
              <a:gd fmla="val 49999" name="adj1"/>
            </a:avLst>
          </a:prstGeom>
          <a:noFill/>
          <a:ln cap="flat" cmpd="sng" w="9525">
            <a:solidFill>
              <a:srgbClr val="CCCCCC"/>
            </a:solidFill>
            <a:prstDash val="solid"/>
            <a:round/>
            <a:headEnd len="med" w="med" type="none"/>
            <a:tailEnd len="med" w="med" type="oval"/>
          </a:ln>
        </p:spPr>
      </p:cxnSp>
      <p:cxnSp>
        <p:nvCxnSpPr>
          <p:cNvPr id="113" name="Google Shape;113;p21"/>
          <p:cNvCxnSpPr>
            <a:stCxn id="93" idx="3"/>
            <a:endCxn id="111" idx="1"/>
          </p:cNvCxnSpPr>
          <p:nvPr/>
        </p:nvCxnSpPr>
        <p:spPr>
          <a:xfrm>
            <a:off x="5940225" y="3688955"/>
            <a:ext cx="547800" cy="660300"/>
          </a:xfrm>
          <a:prstGeom prst="bentConnector3">
            <a:avLst>
              <a:gd fmla="val 50001"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con datos reales - CSV</a:t>
            </a:r>
            <a:endParaRPr b="1" i="0" sz="4000" u="none" cap="none" strike="noStrike">
              <a:solidFill>
                <a:schemeClr val="dk1"/>
              </a:solidFill>
              <a:latin typeface="DM Sans"/>
              <a:ea typeface="DM Sans"/>
              <a:cs typeface="DM Sans"/>
              <a:sym typeface="DM Sans"/>
            </a:endParaRPr>
          </a:p>
        </p:txBody>
      </p:sp>
      <p:sp>
        <p:nvSpPr>
          <p:cNvPr id="627" name="Google Shape;627;p75"/>
          <p:cNvSpPr txBox="1"/>
          <p:nvPr/>
        </p:nvSpPr>
        <p:spPr>
          <a:xfrm>
            <a:off x="457725" y="24798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Bueno… Y así podemos seguir todo el día armando y agrupando los datos para manejarlos, cosa que se aleja del cometido del curso, lo importante es que ya saben recuperar datos de tres formatos distintos para reutilizarlos en cualquier proyecto de Python… </a:t>
            </a:r>
            <a:r>
              <a:rPr lang="es" sz="1350">
                <a:highlight>
                  <a:srgbClr val="EAFF6A"/>
                </a:highlight>
                <a:latin typeface="DM Sans"/>
                <a:ea typeface="DM Sans"/>
                <a:cs typeface="DM Sans"/>
                <a:sym typeface="DM Sans"/>
              </a:rPr>
              <a:t>¿Por qué no, en su proyecto final?</a:t>
            </a:r>
            <a:endParaRPr b="0" i="0" sz="1350" u="none" cap="none" strike="noStrike">
              <a:solidFill>
                <a:srgbClr val="000000"/>
              </a:solidFill>
              <a:highlight>
                <a:srgbClr val="EAFF6A"/>
              </a:highlight>
              <a:latin typeface="DM Sans"/>
              <a:ea typeface="DM Sans"/>
              <a:cs typeface="DM Sans"/>
              <a:sym typeface="DM Sans"/>
            </a:endParaRPr>
          </a:p>
        </p:txBody>
      </p:sp>
      <p:pic>
        <p:nvPicPr>
          <p:cNvPr id="628" name="Google Shape;628;p75"/>
          <p:cNvPicPr preferRelativeResize="0"/>
          <p:nvPr/>
        </p:nvPicPr>
        <p:blipFill>
          <a:blip r:embed="rId3">
            <a:alphaModFix/>
          </a:blip>
          <a:stretch>
            <a:fillRect/>
          </a:stretch>
        </p:blipFill>
        <p:spPr>
          <a:xfrm>
            <a:off x="5260600" y="2036452"/>
            <a:ext cx="2957275" cy="19679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Optimizar base de datos</a:t>
            </a:r>
            <a:endParaRPr b="1" sz="400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7"/>
          <p:cNvSpPr txBox="1"/>
          <p:nvPr/>
        </p:nvSpPr>
        <p:spPr>
          <a:xfrm>
            <a:off x="476250" y="925525"/>
            <a:ext cx="6064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Optimizar base de datos</a:t>
            </a:r>
            <a:endParaRPr b="1" i="0" sz="4000" u="none" cap="none" strike="noStrike">
              <a:solidFill>
                <a:schemeClr val="dk1"/>
              </a:solidFill>
              <a:latin typeface="DM Sans"/>
              <a:ea typeface="DM Sans"/>
              <a:cs typeface="DM Sans"/>
              <a:sym typeface="DM Sans"/>
            </a:endParaRPr>
          </a:p>
        </p:txBody>
      </p:sp>
      <p:sp>
        <p:nvSpPr>
          <p:cNvPr id="639" name="Google Shape;639;p77"/>
          <p:cNvSpPr txBox="1"/>
          <p:nvPr/>
        </p:nvSpPr>
        <p:spPr>
          <a:xfrm>
            <a:off x="484900" y="2583600"/>
            <a:ext cx="4722300" cy="126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Si quiere</a:t>
            </a:r>
            <a:r>
              <a:rPr lang="es" sz="1350">
                <a:latin typeface="DM Sans"/>
                <a:ea typeface="DM Sans"/>
                <a:cs typeface="DM Sans"/>
                <a:sym typeface="DM Sans"/>
              </a:rPr>
              <a:t>s</a:t>
            </a:r>
            <a:r>
              <a:rPr b="0" i="0" lang="es" sz="1350" u="none" cap="none" strike="noStrike">
                <a:solidFill>
                  <a:srgbClr val="000000"/>
                </a:solidFill>
                <a:latin typeface="DM Sans"/>
                <a:ea typeface="DM Sans"/>
                <a:cs typeface="DM Sans"/>
                <a:sym typeface="DM Sans"/>
              </a:rPr>
              <a:t> seguir trabajando con Python y Django verá</a:t>
            </a:r>
            <a:r>
              <a:rPr lang="es" sz="1350">
                <a:latin typeface="DM Sans"/>
                <a:ea typeface="DM Sans"/>
                <a:cs typeface="DM Sans"/>
                <a:sym typeface="DM Sans"/>
              </a:rPr>
              <a:t>s</a:t>
            </a:r>
            <a:r>
              <a:rPr b="0" i="0" lang="es" sz="1350" u="none" cap="none" strike="noStrike">
                <a:solidFill>
                  <a:srgbClr val="000000"/>
                </a:solidFill>
                <a:latin typeface="DM Sans"/>
                <a:ea typeface="DM Sans"/>
                <a:cs typeface="DM Sans"/>
                <a:sym typeface="DM Sans"/>
              </a:rPr>
              <a:t> que SQLite es ideal para aprender, pero su performance y estabilidad es muy baja, se recomienda pasar a PostgreSQL.</a:t>
            </a:r>
            <a:endParaRPr b="0" i="0" sz="1350" u="none" cap="none" strike="noStrike">
              <a:solidFill>
                <a:srgbClr val="000000"/>
              </a:solidFill>
              <a:latin typeface="DM Sans"/>
              <a:ea typeface="DM Sans"/>
              <a:cs typeface="DM Sans"/>
              <a:sym typeface="DM Sans"/>
            </a:endParaRPr>
          </a:p>
        </p:txBody>
      </p:sp>
      <p:pic>
        <p:nvPicPr>
          <p:cNvPr id="640" name="Google Shape;640;p77"/>
          <p:cNvPicPr preferRelativeResize="0"/>
          <p:nvPr/>
        </p:nvPicPr>
        <p:blipFill rotWithShape="1">
          <a:blip r:embed="rId3">
            <a:alphaModFix/>
          </a:blip>
          <a:srcRect b="0" l="0" r="0" t="0"/>
          <a:stretch/>
        </p:blipFill>
        <p:spPr>
          <a:xfrm>
            <a:off x="6029200" y="2243288"/>
            <a:ext cx="1980450" cy="14834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8"/>
          <p:cNvSpPr txBox="1"/>
          <p:nvPr/>
        </p:nvSpPr>
        <p:spPr>
          <a:xfrm>
            <a:off x="476250" y="925525"/>
            <a:ext cx="6064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Optimizar base de datos</a:t>
            </a:r>
            <a:endParaRPr b="1" i="0" sz="4000" u="none" cap="none" strike="noStrike">
              <a:solidFill>
                <a:schemeClr val="dk1"/>
              </a:solidFill>
              <a:latin typeface="DM Sans"/>
              <a:ea typeface="DM Sans"/>
              <a:cs typeface="DM Sans"/>
              <a:sym typeface="DM Sans"/>
            </a:endParaRPr>
          </a:p>
        </p:txBody>
      </p:sp>
      <p:sp>
        <p:nvSpPr>
          <p:cNvPr id="646" name="Google Shape;646;p78"/>
          <p:cNvSpPr txBox="1"/>
          <p:nvPr/>
        </p:nvSpPr>
        <p:spPr>
          <a:xfrm>
            <a:off x="484900" y="2583600"/>
            <a:ext cx="4722300" cy="164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PostgreSQL es un sistema de base de datos relacional de alta disponibilidad. Es capaz de funcionar de manera estable en el servidor y, por lo tanto, resulta robusto, una de las principales características que buscan las empresas. Además, es consistente y tolerante a fallos. Es compatible con el modelo relacional, ya que asegura siempre su integridad referencial.</a:t>
            </a:r>
            <a:endParaRPr b="0" i="0" sz="1350" u="none" cap="none" strike="noStrike">
              <a:solidFill>
                <a:srgbClr val="000000"/>
              </a:solidFill>
              <a:latin typeface="DM Sans"/>
              <a:ea typeface="DM Sans"/>
              <a:cs typeface="DM Sans"/>
              <a:sym typeface="DM Sans"/>
            </a:endParaRPr>
          </a:p>
        </p:txBody>
      </p:sp>
      <p:pic>
        <p:nvPicPr>
          <p:cNvPr id="647" name="Google Shape;647;p78"/>
          <p:cNvPicPr preferRelativeResize="0"/>
          <p:nvPr/>
        </p:nvPicPr>
        <p:blipFill rotWithShape="1">
          <a:blip r:embed="rId3">
            <a:alphaModFix/>
          </a:blip>
          <a:srcRect b="0" l="0" r="0" t="0"/>
          <a:stretch/>
        </p:blipFill>
        <p:spPr>
          <a:xfrm>
            <a:off x="6041675" y="2218525"/>
            <a:ext cx="1754400" cy="1754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9"/>
          <p:cNvSpPr txBox="1"/>
          <p:nvPr/>
        </p:nvSpPr>
        <p:spPr>
          <a:xfrm>
            <a:off x="476250" y="925525"/>
            <a:ext cx="6064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Optimizar base de datos</a:t>
            </a:r>
            <a:endParaRPr b="1" i="0" sz="4000" u="none" cap="none" strike="noStrike">
              <a:solidFill>
                <a:schemeClr val="dk1"/>
              </a:solidFill>
              <a:latin typeface="DM Sans"/>
              <a:ea typeface="DM Sans"/>
              <a:cs typeface="DM Sans"/>
              <a:sym typeface="DM Sans"/>
            </a:endParaRPr>
          </a:p>
        </p:txBody>
      </p:sp>
      <p:pic>
        <p:nvPicPr>
          <p:cNvPr id="653" name="Google Shape;653;p79"/>
          <p:cNvPicPr preferRelativeResize="0"/>
          <p:nvPr/>
        </p:nvPicPr>
        <p:blipFill rotWithShape="1">
          <a:blip r:embed="rId3">
            <a:alphaModFix/>
          </a:blip>
          <a:srcRect b="0" l="0" r="0" t="0"/>
          <a:stretch/>
        </p:blipFill>
        <p:spPr>
          <a:xfrm>
            <a:off x="5981200" y="2218525"/>
            <a:ext cx="2571750" cy="1356125"/>
          </a:xfrm>
          <a:prstGeom prst="rect">
            <a:avLst/>
          </a:prstGeom>
          <a:noFill/>
          <a:ln>
            <a:noFill/>
          </a:ln>
        </p:spPr>
      </p:pic>
      <p:sp>
        <p:nvSpPr>
          <p:cNvPr id="654" name="Google Shape;654;p79"/>
          <p:cNvSpPr txBox="1"/>
          <p:nvPr/>
        </p:nvSpPr>
        <p:spPr>
          <a:xfrm>
            <a:off x="476250" y="2651250"/>
            <a:ext cx="5647500" cy="9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De forma más general se puede estudiar </a:t>
            </a:r>
            <a:r>
              <a:rPr b="0" i="0" lang="es" sz="1350" u="none" cap="none" strike="noStrike">
                <a:solidFill>
                  <a:srgbClr val="000000"/>
                </a:solidFill>
                <a:highlight>
                  <a:schemeClr val="accent6"/>
                </a:highlight>
                <a:latin typeface="DM Sans"/>
                <a:ea typeface="DM Sans"/>
                <a:cs typeface="DM Sans"/>
                <a:sym typeface="DM Sans"/>
              </a:rPr>
              <a:t>mySQL</a:t>
            </a:r>
            <a:r>
              <a:rPr b="0" i="0" lang="es" sz="1350" u="none" cap="none" strike="noStrike">
                <a:solidFill>
                  <a:srgbClr val="000000"/>
                </a:solidFill>
                <a:latin typeface="DM Sans"/>
                <a:ea typeface="DM Sans"/>
                <a:cs typeface="DM Sans"/>
                <a:sym typeface="DM Sans"/>
              </a:rPr>
              <a:t>  que es ideal para proyectos pequeños y adaptable a cualquier lenguaje Backend.</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                     Por ejemplo en este curso de CoderHouse: </a:t>
            </a:r>
            <a:r>
              <a:rPr b="0" i="0" lang="es" sz="1350" u="sng" cap="none" strike="noStrike">
                <a:solidFill>
                  <a:schemeClr val="hlink"/>
                </a:solidFill>
                <a:latin typeface="DM Sans"/>
                <a:ea typeface="DM Sans"/>
                <a:cs typeface="DM Sans"/>
                <a:sym typeface="DM Sans"/>
                <a:hlinkClick r:id="rId4"/>
              </a:rPr>
              <a:t>SQL</a:t>
            </a:r>
            <a:endParaRPr b="0" i="0" sz="1350" u="none" cap="none" strike="noStrike">
              <a:solidFill>
                <a:schemeClr val="accent5"/>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1" i="0" sz="1350" u="none" cap="none" strike="noStrike">
              <a:solidFill>
                <a:srgbClr val="000000"/>
              </a:solidFill>
              <a:highlight>
                <a:srgbClr val="FFFF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FFFFFF"/>
              </a:highlight>
              <a:latin typeface="DM Sans"/>
              <a:ea typeface="DM Sans"/>
              <a:cs typeface="DM Sans"/>
              <a:sym typeface="DM Sans"/>
            </a:endParaRPr>
          </a:p>
        </p:txBody>
      </p:sp>
      <p:pic>
        <p:nvPicPr>
          <p:cNvPr id="655" name="Google Shape;655;p79"/>
          <p:cNvPicPr preferRelativeResize="0"/>
          <p:nvPr/>
        </p:nvPicPr>
        <p:blipFill rotWithShape="1">
          <a:blip r:embed="rId5">
            <a:alphaModFix/>
          </a:blip>
          <a:srcRect b="0" l="0" r="0" t="0"/>
          <a:stretch/>
        </p:blipFill>
        <p:spPr>
          <a:xfrm>
            <a:off x="476250" y="3703550"/>
            <a:ext cx="958575" cy="736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grpSp>
        <p:nvGrpSpPr>
          <p:cNvPr id="660" name="Google Shape;660;p80"/>
          <p:cNvGrpSpPr/>
          <p:nvPr/>
        </p:nvGrpSpPr>
        <p:grpSpPr>
          <a:xfrm>
            <a:off x="4202551" y="1088698"/>
            <a:ext cx="738900" cy="738900"/>
            <a:chOff x="7208351" y="2467173"/>
            <a:chExt cx="738900" cy="738900"/>
          </a:xfrm>
        </p:grpSpPr>
        <p:sp>
          <p:nvSpPr>
            <p:cNvPr id="661" name="Google Shape;661;p8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80"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63" name="Google Shape;663;p80"/>
          <p:cNvSpPr txBox="1"/>
          <p:nvPr/>
        </p:nvSpPr>
        <p:spPr>
          <a:xfrm>
            <a:off x="1461300" y="22022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Proyecto Final</a:t>
            </a:r>
            <a:endParaRPr b="1" sz="4000">
              <a:solidFill>
                <a:schemeClr val="dk1"/>
              </a:solidFill>
              <a:highlight>
                <a:srgbClr val="EAFF6A"/>
              </a:highlight>
              <a:latin typeface="DM Sans"/>
              <a:ea typeface="DM Sans"/>
              <a:cs typeface="DM Sans"/>
              <a:sym typeface="DM Sans"/>
            </a:endParaRPr>
          </a:p>
        </p:txBody>
      </p:sp>
      <p:sp>
        <p:nvSpPr>
          <p:cNvPr id="664" name="Google Shape;664;p80"/>
          <p:cNvSpPr txBox="1"/>
          <p:nvPr/>
        </p:nvSpPr>
        <p:spPr>
          <a:xfrm>
            <a:off x="987300" y="291192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Playground Final Project</a:t>
            </a:r>
            <a:endParaRPr sz="2000">
              <a:solidFill>
                <a:schemeClr val="dk2"/>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pSp>
        <p:nvGrpSpPr>
          <p:cNvPr id="669" name="Google Shape;669;p81"/>
          <p:cNvGrpSpPr/>
          <p:nvPr/>
        </p:nvGrpSpPr>
        <p:grpSpPr>
          <a:xfrm>
            <a:off x="475504" y="468259"/>
            <a:ext cx="431074" cy="431148"/>
            <a:chOff x="3137108" y="2467173"/>
            <a:chExt cx="738900" cy="738900"/>
          </a:xfrm>
        </p:grpSpPr>
        <p:sp>
          <p:nvSpPr>
            <p:cNvPr id="670" name="Google Shape;670;p81"/>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1" name="Google Shape;671;p8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72" name="Google Shape;672;p8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Playground Final Project</a:t>
            </a:r>
            <a:endParaRPr b="1" sz="4000">
              <a:solidFill>
                <a:schemeClr val="dk1"/>
              </a:solidFill>
              <a:latin typeface="DM Sans"/>
              <a:ea typeface="DM Sans"/>
              <a:cs typeface="DM Sans"/>
              <a:sym typeface="DM Sans"/>
            </a:endParaRPr>
          </a:p>
        </p:txBody>
      </p:sp>
      <p:pic>
        <p:nvPicPr>
          <p:cNvPr id="673" name="Google Shape;673;p8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74" name="Google Shape;674;p81"/>
          <p:cNvSpPr txBox="1"/>
          <p:nvPr/>
        </p:nvSpPr>
        <p:spPr>
          <a:xfrm>
            <a:off x="930550" y="468275"/>
            <a:ext cx="418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sp>
        <p:nvSpPr>
          <p:cNvPr id="675" name="Google Shape;675;p81"/>
          <p:cNvSpPr txBox="1"/>
          <p:nvPr/>
        </p:nvSpPr>
        <p:spPr>
          <a:xfrm>
            <a:off x="4390825" y="3199200"/>
            <a:ext cx="4329900" cy="10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82DB91"/>
              </a:buClr>
              <a:buSzPts val="1350"/>
              <a:buFont typeface="DM Sans"/>
              <a:buChar char="✓"/>
            </a:pPr>
            <a:r>
              <a:rPr b="1" lang="es" sz="1350">
                <a:solidFill>
                  <a:schemeClr val="dk1"/>
                </a:solidFill>
                <a:latin typeface="DM Sans"/>
                <a:ea typeface="DM Sans"/>
                <a:cs typeface="DM Sans"/>
                <a:sym typeface="DM Sans"/>
              </a:rPr>
              <a:t>Link al repositorio de GitHub</a:t>
            </a:r>
            <a:r>
              <a:rPr lang="es" sz="1350">
                <a:solidFill>
                  <a:schemeClr val="dk1"/>
                </a:solidFill>
                <a:latin typeface="DM Sans"/>
                <a:ea typeface="DM Sans"/>
                <a:cs typeface="DM Sans"/>
                <a:sym typeface="DM Sans"/>
              </a:rPr>
              <a:t> con el nombre </a:t>
            </a:r>
            <a:r>
              <a:rPr b="1" lang="es" sz="1350">
                <a:solidFill>
                  <a:schemeClr val="dk1"/>
                </a:solidFill>
                <a:latin typeface="DM Sans"/>
                <a:ea typeface="DM Sans"/>
                <a:cs typeface="DM Sans"/>
                <a:sym typeface="DM Sans"/>
              </a:rPr>
              <a:t>“PlaygroundFinalProject+Apellido”</a:t>
            </a:r>
            <a:r>
              <a:rPr lang="es" sz="1350">
                <a:solidFill>
                  <a:schemeClr val="dk1"/>
                </a:solidFill>
                <a:latin typeface="DM Sans"/>
                <a:ea typeface="DM Sans"/>
                <a:cs typeface="DM Sans"/>
                <a:sym typeface="DM Sans"/>
              </a:rPr>
              <a:t>  por ejemplo “PlaygroundFinalProject+Fernandez”</a:t>
            </a:r>
            <a:endParaRPr sz="1350">
              <a:solidFill>
                <a:srgbClr val="999999"/>
              </a:solidFill>
              <a:latin typeface="DM Sans"/>
              <a:ea typeface="DM Sans"/>
              <a:cs typeface="DM Sans"/>
              <a:sym typeface="DM Sans"/>
            </a:endParaRPr>
          </a:p>
        </p:txBody>
      </p:sp>
      <p:sp>
        <p:nvSpPr>
          <p:cNvPr id="676" name="Google Shape;676;p81"/>
          <p:cNvSpPr txBox="1"/>
          <p:nvPr/>
        </p:nvSpPr>
        <p:spPr>
          <a:xfrm>
            <a:off x="501450" y="3137425"/>
            <a:ext cx="3834600" cy="120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Objetivos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82DB91"/>
              </a:buClr>
              <a:buSzPts val="1350"/>
              <a:buFont typeface="DM Sans"/>
              <a:buChar char="✓"/>
            </a:pPr>
            <a:r>
              <a:rPr lang="es" sz="1350">
                <a:solidFill>
                  <a:schemeClr val="dk1"/>
                </a:solidFill>
                <a:latin typeface="DM Sans"/>
                <a:ea typeface="DM Sans"/>
                <a:cs typeface="DM Sans"/>
                <a:sym typeface="DM Sans"/>
              </a:rPr>
              <a:t>Desarrollar una WEB estilo blog con  Django con patrón MVT</a:t>
            </a:r>
            <a:endParaRPr sz="1350">
              <a:solidFill>
                <a:schemeClr val="dk1"/>
              </a:solidFill>
              <a:latin typeface="DM Sans"/>
              <a:ea typeface="DM Sans"/>
              <a:cs typeface="DM Sans"/>
              <a:sym typeface="DM Sans"/>
            </a:endParaRPr>
          </a:p>
          <a:p>
            <a:pPr indent="0" lvl="0" marL="0" rtl="0" algn="l">
              <a:spcBef>
                <a:spcPts val="1000"/>
              </a:spcBef>
              <a:spcAft>
                <a:spcPts val="1000"/>
              </a:spcAft>
              <a:buNone/>
            </a:pPr>
            <a:r>
              <a:t/>
            </a:r>
            <a:endParaRPr sz="1350">
              <a:solidFill>
                <a:schemeClr val="dk1"/>
              </a:solidFill>
              <a:latin typeface="DM Sans"/>
              <a:ea typeface="DM Sans"/>
              <a:cs typeface="DM Sans"/>
              <a:sym typeface="DM Sans"/>
            </a:endParaRPr>
          </a:p>
        </p:txBody>
      </p:sp>
      <p:sp>
        <p:nvSpPr>
          <p:cNvPr id="677" name="Google Shape;677;p81"/>
          <p:cNvSpPr txBox="1"/>
          <p:nvPr/>
        </p:nvSpPr>
        <p:spPr>
          <a:xfrm>
            <a:off x="661025" y="1831650"/>
            <a:ext cx="75969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forma individual, crea una aplicación web estilo blog programada en Python en Django. Esta web tendrá admin, perfiles, registro, páginas y formularios.</a:t>
            </a:r>
            <a:endParaRPr sz="1350">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lnSpc>
                <a:spcPct val="100000"/>
              </a:lnSpc>
              <a:spcBef>
                <a:spcPts val="0"/>
              </a:spcBef>
              <a:spcAft>
                <a:spcPts val="0"/>
              </a:spcAft>
              <a:buClr>
                <a:srgbClr val="000000"/>
              </a:buClr>
              <a:buSzPts val="1100"/>
              <a:buFont typeface="Arial"/>
              <a:buNone/>
            </a:pPr>
            <a:r>
              <a:rPr lang="es" sz="1350">
                <a:latin typeface="DM Sans"/>
                <a:ea typeface="DM Sans"/>
                <a:cs typeface="DM Sans"/>
                <a:sym typeface="DM Sans"/>
              </a:rPr>
              <a:t>Debes entrar al link para acceder a la </a:t>
            </a:r>
            <a:r>
              <a:rPr b="1" lang="es" sz="1350" u="sng">
                <a:solidFill>
                  <a:schemeClr val="hlink"/>
                </a:solidFill>
                <a:latin typeface="DM Sans"/>
                <a:ea typeface="DM Sans"/>
                <a:cs typeface="DM Sans"/>
                <a:sym typeface="DM Sans"/>
                <a:hlinkClick r:id="rId5"/>
              </a:rPr>
              <a:t>consigna completa</a:t>
            </a:r>
            <a:r>
              <a:rPr b="1" lang="es" sz="1350">
                <a:latin typeface="DM Sans"/>
                <a:ea typeface="DM Sans"/>
                <a:cs typeface="DM Sans"/>
                <a:sym typeface="DM Sans"/>
              </a:rPr>
              <a:t>.</a:t>
            </a:r>
            <a:endParaRPr b="1" sz="1350">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1" name="Shape 681"/>
        <p:cNvGrpSpPr/>
        <p:nvPr/>
      </p:nvGrpSpPr>
      <p:grpSpPr>
        <a:xfrm>
          <a:off x="0" y="0"/>
          <a:ext cx="0" cy="0"/>
          <a:chOff x="0" y="0"/>
          <a:chExt cx="0" cy="0"/>
        </a:xfrm>
      </p:grpSpPr>
      <p:grpSp>
        <p:nvGrpSpPr>
          <p:cNvPr id="682" name="Google Shape;682;p82"/>
          <p:cNvGrpSpPr/>
          <p:nvPr/>
        </p:nvGrpSpPr>
        <p:grpSpPr>
          <a:xfrm>
            <a:off x="473351" y="619523"/>
            <a:ext cx="738900" cy="738900"/>
            <a:chOff x="473351" y="619523"/>
            <a:chExt cx="738900" cy="738900"/>
          </a:xfrm>
        </p:grpSpPr>
        <p:sp>
          <p:nvSpPr>
            <p:cNvPr id="683" name="Google Shape;683;p8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82"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685" name="Google Shape;685;p82"/>
          <p:cNvSpPr txBox="1"/>
          <p:nvPr/>
        </p:nvSpPr>
        <p:spPr>
          <a:xfrm>
            <a:off x="1461300" y="625275"/>
            <a:ext cx="622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Repaso</a:t>
            </a:r>
            <a:endParaRPr b="1" i="0" sz="4000" u="none" cap="none" strike="noStrike">
              <a:solidFill>
                <a:schemeClr val="dk1"/>
              </a:solidFill>
              <a:latin typeface="DM Sans"/>
              <a:ea typeface="DM Sans"/>
              <a:cs typeface="DM Sans"/>
              <a:sym typeface="DM Sans"/>
            </a:endParaRPr>
          </a:p>
        </p:txBody>
      </p:sp>
      <p:sp>
        <p:nvSpPr>
          <p:cNvPr id="686" name="Google Shape;686;p82"/>
          <p:cNvSpPr txBox="1"/>
          <p:nvPr/>
        </p:nvSpPr>
        <p:spPr>
          <a:xfrm>
            <a:off x="1212250" y="1364175"/>
            <a:ext cx="6534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latin typeface="DM Sans"/>
                <a:ea typeface="DM Sans"/>
                <a:cs typeface="DM Sans"/>
                <a:sym typeface="DM Sans"/>
              </a:rPr>
              <a:t>Con esta clase finalizamos el módulo 4: </a:t>
            </a:r>
            <a:r>
              <a:rPr b="1" lang="es" sz="2400">
                <a:latin typeface="DM Sans"/>
                <a:ea typeface="DM Sans"/>
                <a:cs typeface="DM Sans"/>
                <a:sym typeface="DM Sans"/>
              </a:rPr>
              <a:t>Funcionalidades avanzadas (Django, Git y proyectos)</a:t>
            </a:r>
            <a:endParaRPr b="1" sz="2400">
              <a:latin typeface="DM Sans"/>
              <a:ea typeface="DM Sans"/>
              <a:cs typeface="DM Sans"/>
              <a:sym typeface="DM Sans"/>
            </a:endParaRPr>
          </a:p>
          <a:p>
            <a:pPr indent="0" lvl="0" marL="0" rtl="0" algn="l">
              <a:spcBef>
                <a:spcPts val="0"/>
              </a:spcBef>
              <a:spcAft>
                <a:spcPts val="0"/>
              </a:spcAft>
              <a:buNone/>
            </a:pPr>
            <a:r>
              <a:rPr b="1" lang="es" sz="2400">
                <a:latin typeface="DM Sans"/>
                <a:ea typeface="DM Sans"/>
                <a:cs typeface="DM Sans"/>
                <a:sym typeface="DM Sans"/>
              </a:rPr>
              <a:t>¡Felicitaciones!</a:t>
            </a:r>
            <a:endParaRPr b="1" sz="2400">
              <a:latin typeface="DM Sans"/>
              <a:ea typeface="DM Sans"/>
              <a:cs typeface="DM Sans"/>
              <a:sym typeface="DM Sans"/>
            </a:endParaRPr>
          </a:p>
          <a:p>
            <a:pPr indent="0" lvl="0" marL="0" rtl="0" algn="l">
              <a:spcBef>
                <a:spcPts val="0"/>
              </a:spcBef>
              <a:spcAft>
                <a:spcPts val="0"/>
              </a:spcAft>
              <a:buNone/>
            </a:pPr>
            <a:r>
              <a:t/>
            </a:r>
            <a:endParaRPr b="1" sz="2400">
              <a:latin typeface="DM Sans"/>
              <a:ea typeface="DM Sans"/>
              <a:cs typeface="DM Sans"/>
              <a:sym typeface="DM Sans"/>
            </a:endParaRPr>
          </a:p>
          <a:p>
            <a:pPr indent="0" lvl="0" marL="0" rtl="0" algn="l">
              <a:spcBef>
                <a:spcPts val="0"/>
              </a:spcBef>
              <a:spcAft>
                <a:spcPts val="0"/>
              </a:spcAft>
              <a:buNone/>
            </a:pPr>
            <a:r>
              <a:rPr b="1" lang="es" sz="2400">
                <a:latin typeface="DM Sans"/>
                <a:ea typeface="DM Sans"/>
                <a:cs typeface="DM Sans"/>
                <a:sym typeface="DM Sans"/>
              </a:rPr>
              <a:t>¿Qué tal si hacemos una trivia para repasar todo lo aprendido? 😄</a:t>
            </a:r>
            <a:endParaRPr b="1" sz="2400">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0" name="Shape 690"/>
        <p:cNvGrpSpPr/>
        <p:nvPr/>
      </p:nvGrpSpPr>
      <p:grpSpPr>
        <a:xfrm>
          <a:off x="0" y="0"/>
          <a:ext cx="0" cy="0"/>
          <a:chOff x="0" y="0"/>
          <a:chExt cx="0" cy="0"/>
        </a:xfrm>
      </p:grpSpPr>
      <p:sp>
        <p:nvSpPr>
          <p:cNvPr id="691" name="Google Shape;691;p83"/>
          <p:cNvSpPr txBox="1"/>
          <p:nvPr/>
        </p:nvSpPr>
        <p:spPr>
          <a:xfrm>
            <a:off x="1498350" y="95650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Proyecto Final</a:t>
            </a:r>
            <a:endParaRPr b="1" i="0" sz="3500" u="none" cap="none" strike="noStrike">
              <a:solidFill>
                <a:srgbClr val="EAFF6A"/>
              </a:solidFill>
              <a:latin typeface="DM Sans"/>
              <a:ea typeface="DM Sans"/>
              <a:cs typeface="DM Sans"/>
              <a:sym typeface="DM Sans"/>
            </a:endParaRPr>
          </a:p>
        </p:txBody>
      </p:sp>
      <p:sp>
        <p:nvSpPr>
          <p:cNvPr id="692" name="Google Shape;692;p83"/>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693" name="Google Shape;693;p83"/>
          <p:cNvSpPr txBox="1"/>
          <p:nvPr/>
        </p:nvSpPr>
        <p:spPr>
          <a:xfrm>
            <a:off x="632400" y="40314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a:t>
            </a:r>
            <a:r>
              <a:rPr b="1" lang="es" sz="2000">
                <a:solidFill>
                  <a:srgbClr val="83AEFB"/>
                </a:solidFill>
                <a:latin typeface="DM Sans"/>
                <a:ea typeface="DM Sans"/>
                <a:cs typeface="DM Sans"/>
                <a:sym typeface="DM Sans"/>
              </a:rPr>
              <a:t>0/15</a:t>
            </a:r>
            <a:r>
              <a:rPr b="1" i="0" lang="es" sz="2000" u="none" cap="none" strike="noStrike">
                <a:solidFill>
                  <a:srgbClr val="83AEFB"/>
                </a:solidFill>
                <a:latin typeface="DM Sans"/>
                <a:ea typeface="DM Sans"/>
                <a:cs typeface="DM Sans"/>
                <a:sym typeface="DM Sans"/>
              </a:rPr>
              <a:t> minutos</a:t>
            </a:r>
            <a:endParaRPr b="1" i="0" sz="2000" u="none" cap="none" strike="noStrike">
              <a:solidFill>
                <a:srgbClr val="83AEFB"/>
              </a:solidFill>
              <a:latin typeface="DM Sans"/>
              <a:ea typeface="DM Sans"/>
              <a:cs typeface="DM Sans"/>
              <a:sym typeface="DM Sans"/>
            </a:endParaRPr>
          </a:p>
        </p:txBody>
      </p:sp>
      <p:sp>
        <p:nvSpPr>
          <p:cNvPr id="694" name="Google Shape;694;p83"/>
          <p:cNvSpPr txBox="1"/>
          <p:nvPr/>
        </p:nvSpPr>
        <p:spPr>
          <a:xfrm>
            <a:off x="660900" y="1977675"/>
            <a:ext cx="7822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400">
                <a:solidFill>
                  <a:srgbClr val="B7B7B7"/>
                </a:solidFill>
                <a:latin typeface="DM Sans"/>
                <a:ea typeface="DM Sans"/>
                <a:cs typeface="DM Sans"/>
                <a:sym typeface="DM Sans"/>
              </a:rPr>
              <a:t>Continuaremos la clase compartiendo las dudas o inquietudes que puedan tener con respecto al Proyecto Final.</a:t>
            </a:r>
            <a:endParaRPr sz="2400">
              <a:solidFill>
                <a:srgbClr val="B7B7B7"/>
              </a:solidFill>
              <a:latin typeface="DM Sans"/>
              <a:ea typeface="DM Sans"/>
              <a:cs typeface="DM Sans"/>
              <a:sym typeface="DM Sans"/>
            </a:endParaRPr>
          </a:p>
        </p:txBody>
      </p:sp>
      <p:grpSp>
        <p:nvGrpSpPr>
          <p:cNvPr id="695" name="Google Shape;695;p83"/>
          <p:cNvGrpSpPr/>
          <p:nvPr/>
        </p:nvGrpSpPr>
        <p:grpSpPr>
          <a:xfrm>
            <a:off x="660901" y="887198"/>
            <a:ext cx="738900" cy="738900"/>
            <a:chOff x="7208351" y="2467173"/>
            <a:chExt cx="738900" cy="738900"/>
          </a:xfrm>
        </p:grpSpPr>
        <p:sp>
          <p:nvSpPr>
            <p:cNvPr id="696" name="Google Shape;696;p8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7" name="Google Shape;697;p8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4"/>
          <p:cNvSpPr txBox="1"/>
          <p:nvPr/>
        </p:nvSpPr>
        <p:spPr>
          <a:xfrm>
            <a:off x="1461300" y="17867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703" name="Google Shape;703;p84"/>
          <p:cNvSpPr txBox="1"/>
          <p:nvPr/>
        </p:nvSpPr>
        <p:spPr>
          <a:xfrm>
            <a:off x="2998200" y="2556375"/>
            <a:ext cx="31476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FFFFFF"/>
                </a:solidFill>
                <a:latin typeface="DM Sans"/>
                <a:ea typeface="DM Sans"/>
                <a:cs typeface="DM Sans"/>
                <a:sym typeface="DM Sans"/>
              </a:rPr>
              <a:t>Te invitamos a dejar tu pregunta a través de/del</a:t>
            </a:r>
            <a:r>
              <a:rPr lang="es" sz="2000">
                <a:solidFill>
                  <a:srgbClr val="83AEFB"/>
                </a:solidFill>
                <a:latin typeface="DM Sans"/>
                <a:ea typeface="DM Sans"/>
                <a:cs typeface="DM Sans"/>
                <a:sym typeface="DM Sans"/>
              </a:rPr>
              <a:t> </a:t>
            </a:r>
            <a:r>
              <a:rPr lang="es" sz="2000" u="sng">
                <a:solidFill>
                  <a:srgbClr val="83AEFB"/>
                </a:solidFill>
                <a:latin typeface="DM Sans"/>
                <a:ea typeface="DM Sans"/>
                <a:cs typeface="DM Sans"/>
                <a:sym typeface="DM Sans"/>
              </a:rPr>
              <a:t>chat</a:t>
            </a:r>
            <a:endParaRPr b="0" i="0" sz="2000" u="sng" cap="none" strike="noStrike">
              <a:solidFill>
                <a:srgbClr val="83AEFB"/>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Repasemos…</a:t>
            </a:r>
            <a:endParaRPr b="1" sz="4000">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14" name="Google Shape;714;p86"/>
          <p:cNvSpPr txBox="1"/>
          <p:nvPr/>
        </p:nvSpPr>
        <p:spPr>
          <a:xfrm>
            <a:off x="2109143" y="2502363"/>
            <a:ext cx="4925700" cy="18162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Edición de usuario.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Avatar.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Uni Test.</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Heroku / PythonAnyWhere</a:t>
            </a:r>
            <a:endParaRPr sz="1350">
              <a:solidFill>
                <a:schemeClr val="lt1"/>
              </a:solidFill>
              <a:latin typeface="DM Sans"/>
              <a:ea typeface="DM Sans"/>
              <a:cs typeface="DM Sans"/>
              <a:sym typeface="DM Sans"/>
            </a:endParaRPr>
          </a:p>
          <a:p>
            <a:pPr indent="0" lvl="0" marL="457200" rtl="0" algn="l">
              <a:spcBef>
                <a:spcPts val="0"/>
              </a:spcBef>
              <a:spcAft>
                <a:spcPts val="0"/>
              </a:spcAft>
              <a:buNone/>
            </a:pPr>
            <a:r>
              <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Pendientes de Python </a:t>
            </a:r>
            <a:endParaRPr sz="1350">
              <a:solidFill>
                <a:schemeClr val="lt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9"/>
          <p:cNvSpPr txBox="1"/>
          <p:nvPr/>
        </p:nvSpPr>
        <p:spPr>
          <a:xfrm>
            <a:off x="475500" y="2287050"/>
            <a:ext cx="8193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100">
                <a:solidFill>
                  <a:schemeClr val="accent6"/>
                </a:solidFill>
                <a:latin typeface="DM Sans"/>
                <a:ea typeface="DM Sans"/>
                <a:cs typeface="DM Sans"/>
                <a:sym typeface="DM Sans"/>
              </a:rPr>
              <a:t>#</a:t>
            </a:r>
            <a:r>
              <a:rPr b="1" lang="es" sz="3100">
                <a:solidFill>
                  <a:schemeClr val="lt1"/>
                </a:solidFill>
                <a:latin typeface="DM Sans"/>
                <a:ea typeface="DM Sans"/>
                <a:cs typeface="DM Sans"/>
                <a:sym typeface="DM Sans"/>
              </a:rPr>
              <a:t>DemocratizandoLaEducación</a:t>
            </a:r>
            <a:endParaRPr b="1" sz="3100">
              <a:solidFill>
                <a:schemeClr val="lt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¡Gracias por estudiar con nosotros!</a:t>
            </a:r>
            <a:r>
              <a:rPr b="1" lang="es" sz="4000">
                <a:solidFill>
                  <a:schemeClr val="dk1"/>
                </a:solidFill>
                <a:latin typeface="DM Sans"/>
                <a:ea typeface="DM Sans"/>
                <a:cs typeface="DM Sans"/>
                <a:sym typeface="DM Sans"/>
              </a:rPr>
              <a:t> </a:t>
            </a:r>
            <a:r>
              <a:rPr b="1" lang="es" sz="25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grpSp>
        <p:nvGrpSpPr>
          <p:cNvPr id="123" name="Google Shape;123;p23"/>
          <p:cNvGrpSpPr/>
          <p:nvPr/>
        </p:nvGrpSpPr>
        <p:grpSpPr>
          <a:xfrm>
            <a:off x="457372" y="468290"/>
            <a:ext cx="431074" cy="431074"/>
            <a:chOff x="473351" y="619523"/>
            <a:chExt cx="738900" cy="738900"/>
          </a:xfrm>
        </p:grpSpPr>
        <p:sp>
          <p:nvSpPr>
            <p:cNvPr id="124" name="Google Shape;124;p2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2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26" name="Google Shape;126;p23"/>
          <p:cNvSpPr txBox="1"/>
          <p:nvPr/>
        </p:nvSpPr>
        <p:spPr>
          <a:xfrm>
            <a:off x="457375" y="1012850"/>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Semana </a:t>
            </a:r>
            <a:r>
              <a:rPr b="1" lang="es" sz="3500">
                <a:solidFill>
                  <a:srgbClr val="EAFF6A"/>
                </a:solidFill>
                <a:latin typeface="DM Sans"/>
                <a:ea typeface="DM Sans"/>
                <a:cs typeface="DM Sans"/>
                <a:sym typeface="DM Sans"/>
              </a:rPr>
              <a:t>1</a:t>
            </a:r>
            <a:r>
              <a:rPr b="1" lang="es" sz="3500">
                <a:solidFill>
                  <a:srgbClr val="EAFF6A"/>
                </a:solidFill>
                <a:latin typeface="DM Sans"/>
                <a:ea typeface="DM Sans"/>
                <a:cs typeface="DM Sans"/>
                <a:sym typeface="DM Sans"/>
              </a:rPr>
              <a:t>3</a:t>
            </a:r>
            <a:endParaRPr b="1" sz="3500">
              <a:solidFill>
                <a:srgbClr val="EAFF6A"/>
              </a:solidFill>
              <a:latin typeface="DM Sans"/>
              <a:ea typeface="DM Sans"/>
              <a:cs typeface="DM Sans"/>
              <a:sym typeface="DM Sans"/>
            </a:endParaRPr>
          </a:p>
        </p:txBody>
      </p:sp>
      <p:sp>
        <p:nvSpPr>
          <p:cNvPr id="127" name="Google Shape;127;p23"/>
          <p:cNvSpPr txBox="1"/>
          <p:nvPr/>
        </p:nvSpPr>
        <p:spPr>
          <a:xfrm>
            <a:off x="473350" y="1682450"/>
            <a:ext cx="3834600" cy="146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En los videos de esta semana aprendiste sobre:</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00000"/>
              </a:lnSpc>
              <a:spcBef>
                <a:spcPts val="800"/>
              </a:spcBef>
              <a:spcAft>
                <a:spcPts val="0"/>
              </a:spcAft>
              <a:buClr>
                <a:srgbClr val="EAFF6A"/>
              </a:buClr>
              <a:buSzPts val="1350"/>
              <a:buFont typeface="Helvetica Neue"/>
              <a:buChar char="✓"/>
            </a:pPr>
            <a:r>
              <a:rPr lang="es" sz="1350">
                <a:solidFill>
                  <a:schemeClr val="lt1"/>
                </a:solidFill>
                <a:latin typeface="DM Sans"/>
                <a:ea typeface="DM Sans"/>
                <a:cs typeface="DM Sans"/>
                <a:sym typeface="DM Sans"/>
              </a:rPr>
              <a:t>Edición</a:t>
            </a:r>
            <a:r>
              <a:rPr lang="es" sz="1350">
                <a:solidFill>
                  <a:schemeClr val="lt1"/>
                </a:solidFill>
                <a:latin typeface="DM Sans"/>
                <a:ea typeface="DM Sans"/>
                <a:cs typeface="DM Sans"/>
                <a:sym typeface="DM Sans"/>
              </a:rPr>
              <a:t> de datos de usuario</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00000"/>
              </a:lnSpc>
              <a:spcBef>
                <a:spcPts val="8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Cambio de password</a:t>
            </a:r>
            <a:endParaRPr sz="1350">
              <a:solidFill>
                <a:schemeClr val="lt1"/>
              </a:solidFill>
              <a:latin typeface="DM Sans"/>
              <a:ea typeface="DM Sans"/>
              <a:cs typeface="DM Sans"/>
              <a:sym typeface="DM Sans"/>
            </a:endParaRPr>
          </a:p>
        </p:txBody>
      </p:sp>
      <p:sp>
        <p:nvSpPr>
          <p:cNvPr id="128" name="Google Shape;128;p23"/>
          <p:cNvSpPr txBox="1"/>
          <p:nvPr/>
        </p:nvSpPr>
        <p:spPr>
          <a:xfrm>
            <a:off x="4454925" y="1682450"/>
            <a:ext cx="3834600" cy="1260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OneToOneField and ImageField</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spcBef>
                <a:spcPts val="800"/>
              </a:spcBef>
              <a:spcAft>
                <a:spcPts val="0"/>
              </a:spcAft>
              <a:buClr>
                <a:srgbClr val="EAFF6A"/>
              </a:buClr>
              <a:buSzPts val="1350"/>
              <a:buFont typeface="Helvetica Neue"/>
              <a:buChar char="✓"/>
            </a:pPr>
            <a:r>
              <a:rPr lang="es" sz="1350">
                <a:solidFill>
                  <a:schemeClr val="lt1"/>
                </a:solidFill>
                <a:latin typeface="DM Sans"/>
                <a:ea typeface="DM Sans"/>
                <a:cs typeface="DM Sans"/>
                <a:sym typeface="DM Sans"/>
              </a:rPr>
              <a:t>Unit test</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spcBef>
                <a:spcPts val="8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Como crearlos en Django</a:t>
            </a:r>
            <a:endParaRPr sz="1350">
              <a:solidFill>
                <a:schemeClr val="lt1"/>
              </a:solidFill>
              <a:latin typeface="DM Sans"/>
              <a:ea typeface="DM Sans"/>
              <a:cs typeface="DM Sans"/>
              <a:sym typeface="DM Sans"/>
            </a:endParaRPr>
          </a:p>
        </p:txBody>
      </p:sp>
      <p:sp>
        <p:nvSpPr>
          <p:cNvPr id="129" name="Google Shape;129;p2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REPASO</a:t>
            </a:r>
            <a:endParaRPr>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nvSpPr>
        <p:spPr>
          <a:xfrm>
            <a:off x="475500" y="868475"/>
            <a:ext cx="4849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Recuperamos el tema visto</a:t>
            </a:r>
            <a:endParaRPr b="1" sz="4000">
              <a:solidFill>
                <a:schemeClr val="dk1"/>
              </a:solidFill>
              <a:latin typeface="DM Sans"/>
              <a:ea typeface="DM Sans"/>
              <a:cs typeface="DM Sans"/>
              <a:sym typeface="DM Sans"/>
            </a:endParaRPr>
          </a:p>
        </p:txBody>
      </p:sp>
      <p:pic>
        <p:nvPicPr>
          <p:cNvPr id="135" name="Google Shape;135;p2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6" name="Google Shape;136;p24"/>
          <p:cNvSpPr txBox="1"/>
          <p:nvPr/>
        </p:nvSpPr>
        <p:spPr>
          <a:xfrm>
            <a:off x="558200" y="2081650"/>
            <a:ext cx="46173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Para </a:t>
            </a:r>
            <a:r>
              <a:rPr b="1" lang="es">
                <a:solidFill>
                  <a:schemeClr val="dk1"/>
                </a:solidFill>
                <a:latin typeface="DM Sans"/>
                <a:ea typeface="DM Sans"/>
                <a:cs typeface="DM Sans"/>
                <a:sym typeface="DM Sans"/>
              </a:rPr>
              <a:t>edición</a:t>
            </a:r>
            <a:r>
              <a:rPr lang="es">
                <a:solidFill>
                  <a:schemeClr val="dk1"/>
                </a:solidFill>
                <a:latin typeface="DM Sans"/>
                <a:ea typeface="DM Sans"/>
                <a:cs typeface="DM Sans"/>
                <a:sym typeface="DM Sans"/>
              </a:rPr>
              <a:t> se puede usar un formulario, en nuestro caso usamos uno propio pero heredando del  UserChangeForm brindado por Django. Para la </a:t>
            </a:r>
            <a:r>
              <a:rPr b="1" lang="es">
                <a:solidFill>
                  <a:schemeClr val="dk1"/>
                </a:solidFill>
                <a:latin typeface="DM Sans"/>
                <a:ea typeface="DM Sans"/>
                <a:cs typeface="DM Sans"/>
                <a:sym typeface="DM Sans"/>
              </a:rPr>
              <a:t>contraseña </a:t>
            </a:r>
            <a:r>
              <a:rPr lang="es">
                <a:solidFill>
                  <a:schemeClr val="dk1"/>
                </a:solidFill>
                <a:latin typeface="DM Sans"/>
                <a:ea typeface="DM Sans"/>
                <a:cs typeface="DM Sans"/>
                <a:sym typeface="DM Sans"/>
              </a:rPr>
              <a:t>utilizamos una vista aparte heredando de PasswordChangeView.</a:t>
            </a:r>
            <a:endParaRPr>
              <a:solidFill>
                <a:schemeClr val="dk1"/>
              </a:solidFill>
              <a:latin typeface="DM Sans"/>
              <a:ea typeface="DM Sans"/>
              <a:cs typeface="DM Sans"/>
              <a:sym typeface="DM Sans"/>
            </a:endParaRPr>
          </a:p>
        </p:txBody>
      </p:sp>
      <p:sp>
        <p:nvSpPr>
          <p:cNvPr id="137" name="Google Shape;137;p24"/>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pic>
        <p:nvPicPr>
          <p:cNvPr id="138" name="Google Shape;138;p24"/>
          <p:cNvPicPr preferRelativeResize="0"/>
          <p:nvPr/>
        </p:nvPicPr>
        <p:blipFill>
          <a:blip r:embed="rId4">
            <a:alphaModFix/>
          </a:blip>
          <a:stretch>
            <a:fillRect/>
          </a:stretch>
        </p:blipFill>
        <p:spPr>
          <a:xfrm>
            <a:off x="5673600" y="0"/>
            <a:ext cx="3470406" cy="5143500"/>
          </a:xfrm>
          <a:prstGeom prst="rect">
            <a:avLst/>
          </a:prstGeom>
          <a:noFill/>
          <a:ln>
            <a:noFill/>
          </a:ln>
        </p:spPr>
      </p:pic>
      <p:pic>
        <p:nvPicPr>
          <p:cNvPr id="139" name="Google Shape;139;p2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0" name="Google Shape;140;p24"/>
          <p:cNvSpPr txBox="1"/>
          <p:nvPr/>
        </p:nvSpPr>
        <p:spPr>
          <a:xfrm>
            <a:off x="930550" y="468275"/>
            <a:ext cx="42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VIDEO N°13.1 - EDICIÓN DE USUARIO</a:t>
            </a:r>
            <a:endParaRPr>
              <a:solidFill>
                <a:schemeClr val="dk1"/>
              </a:solidFill>
              <a:latin typeface="DM Sans"/>
              <a:ea typeface="DM Sans"/>
              <a:cs typeface="DM Sans"/>
              <a:sym typeface="DM Sans"/>
            </a:endParaRPr>
          </a:p>
        </p:txBody>
      </p:sp>
      <p:grpSp>
        <p:nvGrpSpPr>
          <p:cNvPr id="141" name="Google Shape;141;p24"/>
          <p:cNvGrpSpPr/>
          <p:nvPr/>
        </p:nvGrpSpPr>
        <p:grpSpPr>
          <a:xfrm>
            <a:off x="475509" y="468284"/>
            <a:ext cx="431100" cy="431100"/>
            <a:chOff x="1620134" y="2715534"/>
            <a:chExt cx="431100" cy="431100"/>
          </a:xfrm>
        </p:grpSpPr>
        <p:sp>
          <p:nvSpPr>
            <p:cNvPr id="142" name="Google Shape;142;p24"/>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143" name="Google Shape;143;p24"/>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t>
              </a:r>
              <a:endParaRPr sz="1200">
                <a:latin typeface="DM Sans"/>
                <a:ea typeface="DM Sans"/>
                <a:cs typeface="DM Sans"/>
                <a:sym typeface="DM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